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0"/>
    <p:sldMasterId id="2147483768" r:id="rId11"/>
    <p:sldMasterId id="2147483817" r:id="rId12"/>
    <p:sldMasterId id="2147483865" r:id="rId13"/>
  </p:sldMasterIdLst>
  <p:notesMasterIdLst>
    <p:notesMasterId r:id="rId47"/>
  </p:notesMasterIdLst>
  <p:sldIdLst>
    <p:sldId id="2145707346" r:id="rId14"/>
    <p:sldId id="2147483646" r:id="rId15"/>
    <p:sldId id="266" r:id="rId16"/>
    <p:sldId id="263" r:id="rId17"/>
    <p:sldId id="2145707345" r:id="rId18"/>
    <p:sldId id="265" r:id="rId19"/>
    <p:sldId id="2147482146" r:id="rId20"/>
    <p:sldId id="2147468745" r:id="rId21"/>
    <p:sldId id="277" r:id="rId22"/>
    <p:sldId id="261" r:id="rId23"/>
    <p:sldId id="274" r:id="rId24"/>
    <p:sldId id="275" r:id="rId25"/>
    <p:sldId id="276" r:id="rId26"/>
    <p:sldId id="259" r:id="rId27"/>
    <p:sldId id="268" r:id="rId28"/>
    <p:sldId id="273" r:id="rId29"/>
    <p:sldId id="2147483645" r:id="rId30"/>
    <p:sldId id="2147483605" r:id="rId31"/>
    <p:sldId id="260" r:id="rId32"/>
    <p:sldId id="271" r:id="rId33"/>
    <p:sldId id="272" r:id="rId34"/>
    <p:sldId id="2147483647" r:id="rId35"/>
    <p:sldId id="258" r:id="rId36"/>
    <p:sldId id="256" r:id="rId37"/>
    <p:sldId id="2147483643" r:id="rId38"/>
    <p:sldId id="2147483644" r:id="rId39"/>
    <p:sldId id="262" r:id="rId40"/>
    <p:sldId id="257" r:id="rId41"/>
    <p:sldId id="264" r:id="rId42"/>
    <p:sldId id="267" r:id="rId43"/>
    <p:sldId id="269" r:id="rId44"/>
    <p:sldId id="270" r:id="rId45"/>
    <p:sldId id="27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7" dt="2025-11-15T21:35:22.361"/>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2.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microsoft.com/office/2018/10/relationships/authors" Target="authors.xml"/><Relationship Id="rId5" Type="http://schemas.openxmlformats.org/officeDocument/2006/relationships/customXml" Target="../customXml/item5.xml"/><Relationship Id="rId10" Type="http://schemas.openxmlformats.org/officeDocument/2006/relationships/slideMaster" Target="slideMasters/slideMaster1.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11/15/2025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11/15/2025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a:solidFill>
                  <a:srgbClr val="3F4344"/>
                </a:solidFill>
                <a:latin typeface="Arial"/>
              </a:rPr>
              <a:t>Source: </a:t>
            </a:r>
            <a:r>
              <a:rPr lang="en-US" sz="800">
                <a:hlinkClick r:id="rId5"/>
              </a:rPr>
              <a:t>ALS Functional Rating Scale Revised Guide</a:t>
            </a:r>
            <a:r>
              <a:rPr lang="en-US" altLang="zh-CN" sz="700" b="1">
                <a:solidFill>
                  <a:srgbClr val="3F4344"/>
                </a:solidFill>
                <a:latin typeface="Arial"/>
              </a:rPr>
              <a:t>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err="1">
                          <a:solidFill>
                            <a:schemeClr val="bg1"/>
                          </a:solidFill>
                        </a:rPr>
                        <a:t>Radicava</a:t>
                      </a:r>
                      <a:r>
                        <a:rPr lang="en-US" sz="1400">
                          <a:solidFill>
                            <a:schemeClr val="bg1"/>
                          </a:solidFill>
                        </a:rPr>
                        <a:t>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a:solidFill>
                            <a:schemeClr val="tx1"/>
                          </a:solidFill>
                          <a:effectLst/>
                          <a:latin typeface="+mn-lt"/>
                          <a:ea typeface="+mn-ea"/>
                          <a:cs typeface="+mn-cs"/>
                        </a:rPr>
                        <a:t>RADICAVA ORS</a:t>
                      </a:r>
                      <a:r>
                        <a:rPr lang="en-US" sz="1100" b="0" i="0" baseline="30000">
                          <a:solidFill>
                            <a:schemeClr val="tx1"/>
                          </a:solidFill>
                          <a:effectLst/>
                          <a:latin typeface="+mn-lt"/>
                          <a:ea typeface="+mn-ea"/>
                          <a:cs typeface="+mn-cs"/>
                        </a:rPr>
                        <a:t>®</a:t>
                      </a:r>
                      <a:r>
                        <a:rPr lang="en-US" sz="1100" b="0" i="0">
                          <a:solidFill>
                            <a:schemeClr val="tx1"/>
                          </a:solidFill>
                          <a:effectLst/>
                          <a:latin typeface="+mn-lt"/>
                          <a:ea typeface="+mn-ea"/>
                          <a:cs typeface="+mn-cs"/>
                        </a:rPr>
                        <a:t> (</a:t>
                      </a:r>
                      <a:r>
                        <a:rPr lang="en-US" sz="1100" b="0" i="0" err="1">
                          <a:solidFill>
                            <a:schemeClr val="tx1"/>
                          </a:solidFill>
                          <a:effectLst/>
                          <a:latin typeface="+mn-lt"/>
                          <a:ea typeface="+mn-ea"/>
                          <a:cs typeface="+mn-cs"/>
                        </a:rPr>
                        <a:t>edaravone</a:t>
                      </a:r>
                      <a:r>
                        <a:rPr lang="en-US" sz="1100" b="0" i="0">
                          <a:solidFill>
                            <a:schemeClr val="tx1"/>
                          </a:solidFill>
                          <a:effectLst/>
                          <a:latin typeface="+mn-lt"/>
                          <a:ea typeface="+mn-ea"/>
                          <a:cs typeface="+mn-cs"/>
                        </a:rPr>
                        <a:t>) is an oral suspension formulation of RADICAVA</a:t>
                      </a:r>
                      <a:endParaRPr lang="en-US" sz="11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a:solidFill>
                            <a:schemeClr val="tx1"/>
                          </a:solidFill>
                          <a:latin typeface="+mn-lt"/>
                        </a:rPr>
                        <a:t>The treatment of amyotrophic lateral sclerosis (ALS).</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RCT: </a:t>
                      </a:r>
                      <a:r>
                        <a:rPr lang="en-US" sz="1100">
                          <a:solidFill>
                            <a:schemeClr val="tx1"/>
                          </a:solidFill>
                          <a:latin typeface="+mn-lt"/>
                        </a:rPr>
                        <a:t>6-month, placebo &amp; controlled, double-blind study ALS</a:t>
                      </a:r>
                      <a:endParaRPr lang="en-US" sz="11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a:solidFill>
                            <a:schemeClr val="tx1"/>
                          </a:solidFill>
                          <a:latin typeface="+mn-lt"/>
                        </a:rPr>
                        <a:t>Population: 137 Japanese patients living independently </a:t>
                      </a:r>
                      <a:r>
                        <a:rPr lang="en-US" sz="1100">
                          <a:solidFill>
                            <a:schemeClr val="tx1"/>
                          </a:solidFill>
                          <a:latin typeface="+mn-lt"/>
                        </a:rPr>
                        <a:t>with </a:t>
                      </a:r>
                      <a:r>
                        <a:rPr lang="en-US" sz="1100" b="1">
                          <a:solidFill>
                            <a:schemeClr val="tx1"/>
                          </a:solidFill>
                          <a:latin typeface="+mn-lt"/>
                        </a:rPr>
                        <a:t>early-stage disease </a:t>
                      </a:r>
                      <a:r>
                        <a:rPr lang="en-US" sz="11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RADICAVA arm: -7.50 </a:t>
                      </a:r>
                      <a:r>
                        <a:rPr lang="en-US" sz="1100" b="0" kern="0">
                          <a:solidFill>
                            <a:schemeClr val="tx1"/>
                          </a:solidFill>
                          <a:latin typeface="+mn-lt"/>
                          <a:ea typeface="+mn-ea"/>
                          <a:cs typeface="Angsana New" panose="02020603050405020304" pitchFamily="18" charset="-34"/>
                        </a:rPr>
                        <a:t>(p = 0.0013)</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a:solidFill>
                            <a:schemeClr val="tx1"/>
                          </a:solidFill>
                          <a:latin typeface="+mn-lt"/>
                          <a:cs typeface="Angsana New" panose="02020603050405020304" pitchFamily="18" charset="-34"/>
                        </a:rPr>
                        <a:t>Drug is taken in cycles of 14 days on (10-14 doses per cycle) + 14 days off</a:t>
                      </a:r>
                      <a:endParaRPr lang="en-GB" sz="1100" kern="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chemeClr val="tx1"/>
                          </a:solidFill>
                          <a:latin typeface="+mn-lt"/>
                          <a:ea typeface="+mn-ea"/>
                          <a:cs typeface="Angsana New" panose="02020603050405020304" pitchFamily="18" charset="-34"/>
                        </a:rPr>
                        <a:t>The mechanism by which </a:t>
                      </a:r>
                      <a:r>
                        <a:rPr lang="en-US" sz="1100" b="0" i="0" err="1">
                          <a:solidFill>
                            <a:schemeClr val="tx1"/>
                          </a:solidFill>
                          <a:effectLst/>
                          <a:latin typeface="+mn-lt"/>
                          <a:ea typeface="+mn-ea"/>
                          <a:cs typeface="+mn-cs"/>
                        </a:rPr>
                        <a:t>edaravone</a:t>
                      </a:r>
                      <a:r>
                        <a:rPr lang="en-US" sz="1100" kern="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chemeClr val="tx1"/>
                          </a:solidFill>
                          <a:effectLst/>
                          <a:latin typeface="+mn-lt"/>
                          <a:ea typeface="+mn-ea"/>
                          <a:cs typeface="+mn-cs"/>
                        </a:rPr>
                        <a:t>Its mechanism may be neuroprotective by reducing oxidative stress on neurons.</a:t>
                      </a:r>
                      <a:endParaRPr lang="en-GB" sz="11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err="1">
                          <a:solidFill>
                            <a:schemeClr val="bg1"/>
                          </a:solidFill>
                        </a:rPr>
                        <a:t>Radicava</a:t>
                      </a:r>
                      <a:r>
                        <a:rPr lang="en-US" sz="1400">
                          <a:solidFill>
                            <a:schemeClr val="bg1"/>
                          </a:solidFill>
                        </a:rPr>
                        <a:t>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a:solidFill>
                            <a:schemeClr val="tx1"/>
                          </a:solidFill>
                          <a:effectLst/>
                          <a:latin typeface="+mn-lt"/>
                          <a:ea typeface="+mn-ea"/>
                          <a:cs typeface="+mn-cs"/>
                        </a:rPr>
                        <a:t>RADICAVA ORS</a:t>
                      </a:r>
                      <a:r>
                        <a:rPr lang="en-US" sz="1100" b="0" i="0" baseline="30000">
                          <a:solidFill>
                            <a:schemeClr val="tx1"/>
                          </a:solidFill>
                          <a:effectLst/>
                          <a:latin typeface="+mn-lt"/>
                          <a:ea typeface="+mn-ea"/>
                          <a:cs typeface="+mn-cs"/>
                        </a:rPr>
                        <a:t>®</a:t>
                      </a:r>
                      <a:r>
                        <a:rPr lang="en-US" sz="1100" b="0" i="0">
                          <a:solidFill>
                            <a:schemeClr val="tx1"/>
                          </a:solidFill>
                          <a:effectLst/>
                          <a:latin typeface="+mn-lt"/>
                          <a:ea typeface="+mn-ea"/>
                          <a:cs typeface="+mn-cs"/>
                        </a:rPr>
                        <a:t> (</a:t>
                      </a:r>
                      <a:r>
                        <a:rPr lang="en-US" sz="1100" b="0" i="0" err="1">
                          <a:solidFill>
                            <a:schemeClr val="tx1"/>
                          </a:solidFill>
                          <a:effectLst/>
                          <a:latin typeface="+mn-lt"/>
                          <a:ea typeface="+mn-ea"/>
                          <a:cs typeface="+mn-cs"/>
                        </a:rPr>
                        <a:t>edaravone</a:t>
                      </a:r>
                      <a:r>
                        <a:rPr lang="en-US" sz="1100" b="0" i="0">
                          <a:solidFill>
                            <a:schemeClr val="tx1"/>
                          </a:solidFill>
                          <a:effectLst/>
                          <a:latin typeface="+mn-lt"/>
                          <a:ea typeface="+mn-ea"/>
                          <a:cs typeface="+mn-cs"/>
                        </a:rPr>
                        <a:t>) is an oral suspension formulation of RADICAVA</a:t>
                      </a:r>
                      <a:endParaRPr lang="en-US" sz="11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a:solidFill>
                            <a:schemeClr val="tx1"/>
                          </a:solidFill>
                          <a:latin typeface="+mn-lt"/>
                        </a:rPr>
                        <a:t>The treatment of amyotrophic lateral sclerosis (ALS).</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RCT: </a:t>
                      </a:r>
                      <a:r>
                        <a:rPr lang="en-US" sz="1100">
                          <a:solidFill>
                            <a:schemeClr val="tx1"/>
                          </a:solidFill>
                          <a:latin typeface="+mn-lt"/>
                        </a:rPr>
                        <a:t>6-month, placebo &amp; controlled, double-blind study ALS</a:t>
                      </a:r>
                      <a:endParaRPr lang="en-US" sz="11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a:solidFill>
                            <a:schemeClr val="tx1"/>
                          </a:solidFill>
                          <a:latin typeface="+mn-lt"/>
                        </a:rPr>
                        <a:t>Population: 137 Japanese patients living independently </a:t>
                      </a:r>
                      <a:r>
                        <a:rPr lang="en-US" sz="1100">
                          <a:solidFill>
                            <a:schemeClr val="tx1"/>
                          </a:solidFill>
                          <a:latin typeface="+mn-lt"/>
                        </a:rPr>
                        <a:t>with </a:t>
                      </a:r>
                      <a:r>
                        <a:rPr lang="en-US" sz="1100" b="1">
                          <a:solidFill>
                            <a:schemeClr val="tx1"/>
                          </a:solidFill>
                          <a:latin typeface="+mn-lt"/>
                        </a:rPr>
                        <a:t>early-stage disease </a:t>
                      </a:r>
                      <a:r>
                        <a:rPr lang="en-US" sz="11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RADICAVA arm: -7.50 </a:t>
                      </a:r>
                      <a:r>
                        <a:rPr lang="en-US" sz="1100" b="0" kern="0">
                          <a:solidFill>
                            <a:schemeClr val="tx1"/>
                          </a:solidFill>
                          <a:latin typeface="+mn-lt"/>
                          <a:ea typeface="+mn-ea"/>
                          <a:cs typeface="Angsana New" panose="02020603050405020304" pitchFamily="18" charset="-34"/>
                        </a:rPr>
                        <a:t>(p = 0.0013)</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a:solidFill>
                            <a:schemeClr val="tx1"/>
                          </a:solidFill>
                          <a:latin typeface="+mn-lt"/>
                          <a:cs typeface="Angsana New" panose="02020603050405020304" pitchFamily="18" charset="-34"/>
                        </a:rPr>
                        <a:t>Drug is taken in cycles of 14 days on (10-14 doses per cycle) + 14 days off</a:t>
                      </a:r>
                      <a:endParaRPr lang="en-GB" sz="1100" kern="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chemeClr val="tx1"/>
                          </a:solidFill>
                          <a:latin typeface="+mn-lt"/>
                          <a:ea typeface="+mn-ea"/>
                          <a:cs typeface="Angsana New" panose="02020603050405020304" pitchFamily="18" charset="-34"/>
                        </a:rPr>
                        <a:t>The mechanism by which </a:t>
                      </a:r>
                      <a:r>
                        <a:rPr lang="en-US" sz="1100" b="0" i="0" err="1">
                          <a:solidFill>
                            <a:schemeClr val="tx1"/>
                          </a:solidFill>
                          <a:effectLst/>
                          <a:latin typeface="+mn-lt"/>
                          <a:ea typeface="+mn-ea"/>
                          <a:cs typeface="+mn-cs"/>
                        </a:rPr>
                        <a:t>edaravone</a:t>
                      </a:r>
                      <a:r>
                        <a:rPr lang="en-US" sz="1100" kern="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chemeClr val="tx1"/>
                          </a:solidFill>
                          <a:effectLst/>
                          <a:latin typeface="+mn-lt"/>
                          <a:ea typeface="+mn-ea"/>
                          <a:cs typeface="+mn-cs"/>
                        </a:rPr>
                        <a:t>Its mechanism may be neuroprotective by reducing oxidative stress on neurons.</a:t>
                      </a:r>
                      <a:endParaRPr lang="en-GB" sz="11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err="1">
                          <a:solidFill>
                            <a:schemeClr val="bg1"/>
                          </a:solidFill>
                        </a:rPr>
                        <a:t>Radicava</a:t>
                      </a:r>
                      <a:r>
                        <a:rPr lang="en-US" sz="1400">
                          <a:solidFill>
                            <a:schemeClr val="bg1"/>
                          </a:solidFill>
                        </a:rPr>
                        <a:t>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a:solidFill>
                            <a:schemeClr val="tx1"/>
                          </a:solidFill>
                          <a:effectLst/>
                          <a:latin typeface="+mn-lt"/>
                          <a:ea typeface="+mn-ea"/>
                          <a:cs typeface="+mn-cs"/>
                        </a:rPr>
                        <a:t>RADICAVA ORS</a:t>
                      </a:r>
                      <a:r>
                        <a:rPr lang="en-US" sz="1100" b="0" i="0" baseline="30000">
                          <a:solidFill>
                            <a:schemeClr val="tx1"/>
                          </a:solidFill>
                          <a:effectLst/>
                          <a:latin typeface="+mn-lt"/>
                          <a:ea typeface="+mn-ea"/>
                          <a:cs typeface="+mn-cs"/>
                        </a:rPr>
                        <a:t>®</a:t>
                      </a:r>
                      <a:r>
                        <a:rPr lang="en-US" sz="1100" b="0" i="0">
                          <a:solidFill>
                            <a:schemeClr val="tx1"/>
                          </a:solidFill>
                          <a:effectLst/>
                          <a:latin typeface="+mn-lt"/>
                          <a:ea typeface="+mn-ea"/>
                          <a:cs typeface="+mn-cs"/>
                        </a:rPr>
                        <a:t> (</a:t>
                      </a:r>
                      <a:r>
                        <a:rPr lang="en-US" sz="1100" b="0" i="0" err="1">
                          <a:solidFill>
                            <a:schemeClr val="tx1"/>
                          </a:solidFill>
                          <a:effectLst/>
                          <a:latin typeface="+mn-lt"/>
                          <a:ea typeface="+mn-ea"/>
                          <a:cs typeface="+mn-cs"/>
                        </a:rPr>
                        <a:t>edaravone</a:t>
                      </a:r>
                      <a:r>
                        <a:rPr lang="en-US" sz="1100" b="0" i="0">
                          <a:solidFill>
                            <a:schemeClr val="tx1"/>
                          </a:solidFill>
                          <a:effectLst/>
                          <a:latin typeface="+mn-lt"/>
                          <a:ea typeface="+mn-ea"/>
                          <a:cs typeface="+mn-cs"/>
                        </a:rPr>
                        <a:t>) is an oral suspension formulation of RADICAVA</a:t>
                      </a:r>
                      <a:endParaRPr lang="en-US" sz="11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a:solidFill>
                            <a:schemeClr val="tx1"/>
                          </a:solidFill>
                          <a:latin typeface="+mn-lt"/>
                        </a:rPr>
                        <a:t>The treatment of amyotrophic lateral sclerosis (ALS).</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RCT: </a:t>
                      </a:r>
                      <a:r>
                        <a:rPr lang="en-US" sz="1100">
                          <a:solidFill>
                            <a:schemeClr val="tx1"/>
                          </a:solidFill>
                          <a:latin typeface="+mn-lt"/>
                        </a:rPr>
                        <a:t>6-month, placebo &amp; controlled, double-blind study ALS</a:t>
                      </a:r>
                      <a:endParaRPr lang="en-US" sz="11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a:solidFill>
                            <a:schemeClr val="tx1"/>
                          </a:solidFill>
                          <a:latin typeface="+mn-lt"/>
                        </a:rPr>
                        <a:t>Population: 137 Japanese patients living independently </a:t>
                      </a:r>
                      <a:r>
                        <a:rPr lang="en-US" sz="1100">
                          <a:solidFill>
                            <a:schemeClr val="tx1"/>
                          </a:solidFill>
                          <a:latin typeface="+mn-lt"/>
                        </a:rPr>
                        <a:t>with </a:t>
                      </a:r>
                      <a:r>
                        <a:rPr lang="en-US" sz="1100" b="1">
                          <a:solidFill>
                            <a:schemeClr val="tx1"/>
                          </a:solidFill>
                          <a:latin typeface="+mn-lt"/>
                        </a:rPr>
                        <a:t>early-stage disease </a:t>
                      </a:r>
                      <a:r>
                        <a:rPr lang="en-US" sz="11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a:solidFill>
                            <a:schemeClr val="tx1"/>
                          </a:solidFill>
                          <a:latin typeface="+mn-lt"/>
                          <a:ea typeface="+mn-ea"/>
                          <a:cs typeface="Angsana New" panose="02020603050405020304" pitchFamily="18" charset="-34"/>
                        </a:rPr>
                        <a:t>RADICAVA arm: -7.50 </a:t>
                      </a:r>
                      <a:r>
                        <a:rPr lang="en-US" sz="1100" b="0" kern="0">
                          <a:solidFill>
                            <a:schemeClr val="tx1"/>
                          </a:solidFill>
                          <a:latin typeface="+mn-lt"/>
                          <a:ea typeface="+mn-ea"/>
                          <a:cs typeface="Angsana New" panose="02020603050405020304" pitchFamily="18" charset="-34"/>
                        </a:rPr>
                        <a:t>(p = 0.0013)</a:t>
                      </a:r>
                      <a:endParaRPr lang="en-GB" sz="11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a:solidFill>
                            <a:schemeClr val="tx1"/>
                          </a:solidFill>
                          <a:latin typeface="+mn-lt"/>
                          <a:cs typeface="Angsana New" panose="02020603050405020304" pitchFamily="18" charset="-34"/>
                        </a:rPr>
                        <a:t>Drug is taken in cycles of 14 days on (10-14 doses per cycle) + 14 days off</a:t>
                      </a:r>
                      <a:endParaRPr lang="en-GB" sz="1100" kern="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chemeClr val="tx1"/>
                          </a:solidFill>
                          <a:latin typeface="+mn-lt"/>
                          <a:ea typeface="+mn-ea"/>
                          <a:cs typeface="Angsana New" panose="02020603050405020304" pitchFamily="18" charset="-34"/>
                        </a:rPr>
                        <a:t>The mechanism by which </a:t>
                      </a:r>
                      <a:r>
                        <a:rPr lang="en-US" sz="1100" b="0" i="0" err="1">
                          <a:solidFill>
                            <a:schemeClr val="tx1"/>
                          </a:solidFill>
                          <a:effectLst/>
                          <a:latin typeface="+mn-lt"/>
                          <a:ea typeface="+mn-ea"/>
                          <a:cs typeface="+mn-cs"/>
                        </a:rPr>
                        <a:t>edaravone</a:t>
                      </a:r>
                      <a:r>
                        <a:rPr lang="en-US" sz="1100" kern="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chemeClr val="tx1"/>
                          </a:solidFill>
                          <a:effectLst/>
                          <a:latin typeface="+mn-lt"/>
                          <a:ea typeface="+mn-ea"/>
                          <a:cs typeface="+mn-cs"/>
                        </a:rPr>
                        <a:t>Its mechanism may be neuroprotective by reducing oxidative stress on neurons.</a:t>
                      </a:r>
                      <a:endParaRPr lang="en-GB" sz="11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err="1"/>
                        <a:t>Riluzole</a:t>
                      </a:r>
                      <a:r>
                        <a:rPr lang="en-US" sz="1000"/>
                        <a:t> (</a:t>
                      </a:r>
                      <a:r>
                        <a:rPr lang="en-US" sz="1000" err="1"/>
                        <a:t>Rilutek</a:t>
                      </a:r>
                      <a:r>
                        <a:rPr lang="en-US" sz="1000"/>
                        <a:t>®, </a:t>
                      </a:r>
                      <a:r>
                        <a:rPr lang="en-US" sz="1000" err="1"/>
                        <a:t>Exservan</a:t>
                      </a:r>
                      <a:r>
                        <a:rPr lang="en-US" sz="1000"/>
                        <a:t>® and </a:t>
                      </a:r>
                      <a:r>
                        <a:rPr lang="en-US" sz="1000" err="1"/>
                        <a:t>Tiglutik</a:t>
                      </a:r>
                      <a:r>
                        <a:rPr lang="en-US" sz="1000"/>
                        <a:t>®) </a:t>
                      </a:r>
                      <a:endParaRPr lang="en-US" sz="10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err="1"/>
                        <a:t>Edaravone</a:t>
                      </a:r>
                      <a:endParaRPr lang="en-US" sz="10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Tofersen (</a:t>
                      </a:r>
                      <a:r>
                        <a:rPr lang="en-US" sz="1000" err="1"/>
                        <a:t>Qalsody</a:t>
                      </a:r>
                      <a:r>
                        <a:rPr lang="en-US" sz="1000"/>
                        <a:t>®) </a:t>
                      </a:r>
                      <a:r>
                        <a:rPr lang="en-US" sz="1000" b="0" baseline="3000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a:solidFill>
                            <a:schemeClr val="bg1"/>
                          </a:solidFill>
                          <a:latin typeface="+mj-lt"/>
                        </a:rPr>
                        <a:t>RILUTEK®</a:t>
                      </a:r>
                      <a:r>
                        <a:rPr lang="en-US" sz="1000" baseline="3000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a:solidFill>
                            <a:schemeClr val="bg1"/>
                          </a:solidFill>
                          <a:latin typeface="+mj-lt"/>
                          <a:ea typeface="+mn-ea"/>
                          <a:cs typeface="+mn-cs"/>
                        </a:rPr>
                        <a:t>Exservan</a:t>
                      </a:r>
                      <a:r>
                        <a:rPr lang="en-US" sz="1000">
                          <a:solidFill>
                            <a:schemeClr val="bg1"/>
                          </a:solidFill>
                          <a:latin typeface="+mn-lt"/>
                          <a:ea typeface="+mn-ea"/>
                          <a:cs typeface="+mn-cs"/>
                        </a:rPr>
                        <a:t>®</a:t>
                      </a:r>
                      <a:r>
                        <a:rPr lang="en-US" sz="1000" baseline="3000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a:solidFill>
                            <a:schemeClr val="bg1"/>
                          </a:solidFill>
                          <a:latin typeface="+mj-lt"/>
                          <a:ea typeface="+mn-ea"/>
                          <a:cs typeface="+mn-cs"/>
                        </a:rPr>
                        <a:t>Tiglutik®</a:t>
                      </a:r>
                      <a:r>
                        <a:rPr lang="en-US" sz="1000" baseline="3000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a:solidFill>
                            <a:schemeClr val="bg1"/>
                          </a:solidFill>
                          <a:latin typeface="+mj-lt"/>
                        </a:rPr>
                        <a:t>Radicava®</a:t>
                      </a:r>
                      <a:r>
                        <a:rPr lang="en-US" sz="10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err="1">
                          <a:solidFill>
                            <a:schemeClr val="bg1"/>
                          </a:solidFill>
                        </a:rPr>
                        <a:t>Radicava</a:t>
                      </a:r>
                      <a:r>
                        <a:rPr lang="en-US" sz="1000">
                          <a:solidFill>
                            <a:schemeClr val="bg1"/>
                          </a:solidFill>
                        </a:rPr>
                        <a:t> ORS®</a:t>
                      </a:r>
                      <a:r>
                        <a:rPr lang="en-US" sz="1000" baseline="3000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a:t>155 (France/Belgium)</a:t>
                      </a:r>
                      <a:r>
                        <a:rPr lang="en-US" sz="900"/>
                        <a:t> + </a:t>
                      </a:r>
                      <a:r>
                        <a:rPr lang="en-US" sz="900" b="1"/>
                        <a:t>959 (EU/NA)</a:t>
                      </a:r>
                      <a:r>
                        <a:rPr lang="en-US" sz="900"/>
                        <a:t> ALS patients (disease ≤ 5 yrs), ≥12 months follow-up</a:t>
                      </a: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bg2">
                              <a:lumMod val="10000"/>
                            </a:schemeClr>
                          </a:solidFill>
                          <a:latin typeface="+mj-lt"/>
                          <a:ea typeface="+mn-ea"/>
                          <a:cs typeface="Angsana New" panose="02020603050405020304" pitchFamily="18" charset="-34"/>
                        </a:rPr>
                        <a:t>6-month</a:t>
                      </a:r>
                      <a:r>
                        <a:rPr lang="en-US" sz="900" b="0" kern="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a:t>68 ALS patients</a:t>
                      </a:r>
                      <a:r>
                        <a:rPr lang="en-US" sz="900"/>
                        <a:t> (</a:t>
                      </a:r>
                      <a:r>
                        <a:rPr lang="en-US" sz="900" b="1"/>
                        <a:t>Japan</a:t>
                      </a:r>
                      <a:r>
                        <a:rPr lang="en-US" sz="900"/>
                        <a:t>) with </a:t>
                      </a:r>
                      <a:r>
                        <a:rPr lang="en-US" sz="900" b="1"/>
                        <a:t>early-stage disease </a:t>
                      </a:r>
                      <a:r>
                        <a:rPr lang="en-US" sz="900"/>
                        <a:t>(ALSFRS-R ≥ 2 pts/item, %FVC ≥ 80%, disease ≤ 2 yrs)</a:t>
                      </a: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a:t>• </a:t>
                      </a:r>
                      <a:r>
                        <a:rPr lang="en-US" sz="900" b="1"/>
                        <a:t>28-week</a:t>
                      </a:r>
                      <a:r>
                        <a:rPr lang="en-US" sz="900"/>
                        <a:t>, randomized, placebo-controlled trial</a:t>
                      </a:r>
                    </a:p>
                    <a:p>
                      <a:pPr marL="0" lvl="0" indent="0">
                        <a:lnSpc>
                          <a:spcPct val="100000"/>
                        </a:lnSpc>
                        <a:spcBef>
                          <a:spcPts val="300"/>
                        </a:spcBef>
                        <a:buFont typeface="Arial" panose="020B0604020202020204" pitchFamily="34" charset="0"/>
                        <a:buNone/>
                        <a:defRPr/>
                      </a:pPr>
                      <a:r>
                        <a:rPr lang="en-US" sz="900"/>
                        <a:t>• </a:t>
                      </a:r>
                      <a:r>
                        <a:rPr lang="en-US" sz="900" b="1"/>
                        <a:t>108 ALS patients</a:t>
                      </a:r>
                      <a:r>
                        <a:rPr lang="en-US" sz="900"/>
                        <a:t>, </a:t>
                      </a:r>
                      <a:r>
                        <a:rPr lang="en-US" sz="900" b="1"/>
                        <a:t>SOD1 mutation</a:t>
                      </a:r>
                      <a:r>
                        <a:rPr lang="en-US" sz="900"/>
                        <a:t>, </a:t>
                      </a:r>
                      <a:r>
                        <a:rPr lang="en-US" sz="900" b="1"/>
                        <a:t>aged 23–78 yrs</a:t>
                      </a:r>
                      <a:endParaRPr lang="en-GB" sz="900" b="1"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a:t>Primary:</a:t>
                      </a:r>
                      <a:r>
                        <a:rPr lang="zh-CN" altLang="en-US" sz="900"/>
                        <a:t> </a:t>
                      </a:r>
                      <a:r>
                        <a:rPr lang="en-US" sz="900" b="1"/>
                        <a:t>time to tracheostomy or death</a:t>
                      </a:r>
                      <a:endParaRPr lang="en-US" sz="900"/>
                    </a:p>
                    <a:p>
                      <a:pPr marL="0" lvl="0" indent="0">
                        <a:lnSpc>
                          <a:spcPct val="100000"/>
                        </a:lnSpc>
                        <a:spcBef>
                          <a:spcPts val="300"/>
                        </a:spcBef>
                        <a:buFont typeface="Arial" panose="020B0604020202020204" pitchFamily="34" charset="0"/>
                        <a:buNone/>
                        <a:defRPr/>
                      </a:pPr>
                      <a:r>
                        <a:rPr lang="en-US" sz="900"/>
                        <a:t>Study 1: </a:t>
                      </a:r>
                      <a:r>
                        <a:rPr lang="en-US" sz="900" b="1"/>
                        <a:t>median survival increased by ~90 days </a:t>
                      </a:r>
                    </a:p>
                    <a:p>
                      <a:pPr marL="0" lvl="0" indent="0">
                        <a:lnSpc>
                          <a:spcPct val="100000"/>
                        </a:lnSpc>
                        <a:spcBef>
                          <a:spcPts val="300"/>
                        </a:spcBef>
                        <a:buFont typeface="Arial" panose="020B0604020202020204" pitchFamily="34" charset="0"/>
                        <a:buNone/>
                        <a:defRPr/>
                      </a:pPr>
                      <a:r>
                        <a:rPr lang="en-US" sz="900"/>
                        <a:t>Study 2: </a:t>
                      </a:r>
                      <a:r>
                        <a:rPr lang="en-US" sz="900" b="1"/>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a:t>Primary: </a:t>
                      </a:r>
                      <a:r>
                        <a:rPr lang="en-US" sz="900"/>
                        <a:t>ALSFRS-R total scores change (Week 24)</a:t>
                      </a:r>
                    </a:p>
                    <a:p>
                      <a:pPr marL="91440" lvl="0" indent="-91440">
                        <a:lnSpc>
                          <a:spcPct val="100000"/>
                        </a:lnSpc>
                        <a:buFont typeface="Arial" panose="020B0604020202020204" pitchFamily="34" charset="0"/>
                        <a:buChar char="•"/>
                        <a:defRPr/>
                      </a:pPr>
                      <a:r>
                        <a:rPr lang="en-US" sz="900" b="1"/>
                        <a:t>Treatment Difference </a:t>
                      </a:r>
                      <a:r>
                        <a:rPr lang="en-US" sz="900"/>
                        <a:t>(RADICAVA – placebo [95% CI]) is 2.49 (0.99, 3.98) , p = </a:t>
                      </a:r>
                      <a:r>
                        <a:rPr lang="en-US" sz="900" b="1"/>
                        <a:t>0.0013 </a:t>
                      </a:r>
                      <a:endParaRPr lang="en-GB" sz="900" b="1" kern="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a:t>Primary: </a:t>
                      </a:r>
                      <a:r>
                        <a:rPr lang="en-US" sz="900"/>
                        <a:t>ALSFRS-R total scores change (Week 28)</a:t>
                      </a:r>
                    </a:p>
                    <a:p>
                      <a:pPr marL="171450" lvl="1" indent="-171450">
                        <a:lnSpc>
                          <a:spcPct val="90000"/>
                        </a:lnSpc>
                        <a:buFont typeface="Arial" panose="020B0604020202020204" pitchFamily="34" charset="0"/>
                        <a:buChar char="•"/>
                        <a:defRPr/>
                      </a:pPr>
                      <a:r>
                        <a:rPr lang="en-US" sz="900" b="1"/>
                        <a:t>Treatment </a:t>
                      </a:r>
                      <a:r>
                        <a:rPr lang="en-US" sz="900"/>
                        <a:t>not statistically significant</a:t>
                      </a:r>
                    </a:p>
                    <a:p>
                      <a:pPr marL="171450" lvl="1" indent="-171450">
                        <a:lnSpc>
                          <a:spcPct val="90000"/>
                        </a:lnSpc>
                        <a:buFont typeface="Arial" panose="020B0604020202020204" pitchFamily="34" charset="0"/>
                        <a:buChar char="•"/>
                        <a:defRPr/>
                      </a:pPr>
                      <a:r>
                        <a:rPr lang="en-US" sz="900" b="1"/>
                        <a:t>Secondary: </a:t>
                      </a:r>
                      <a:r>
                        <a:rPr lang="en-US" sz="900"/>
                        <a:t>plasma </a:t>
                      </a:r>
                      <a:r>
                        <a:rPr lang="en-US" sz="900" err="1"/>
                        <a:t>NfL</a:t>
                      </a:r>
                      <a:r>
                        <a:rPr lang="en-US" sz="900"/>
                        <a:t> and CSF SOD1 protein change (Week 28)</a:t>
                      </a:r>
                    </a:p>
                    <a:p>
                      <a:pPr marL="171450" indent="-171450">
                        <a:lnSpc>
                          <a:spcPct val="90000"/>
                        </a:lnSpc>
                        <a:buFont typeface="Arial" panose="020B0604020202020204" pitchFamily="34" charset="0"/>
                        <a:buChar char="•"/>
                        <a:defRPr/>
                      </a:pPr>
                      <a:r>
                        <a:rPr lang="en-US" sz="900" b="1"/>
                        <a:t>Treatment Difference (</a:t>
                      </a:r>
                      <a:r>
                        <a:rPr lang="en-US" sz="900"/>
                        <a:t>QALSODY – placebo [95% CI]) is 0.40 (0.33, 0.49) and 0.33 (0.25, 0.45), p value &lt;0.0001 for both outcomes</a:t>
                      </a:r>
                      <a:endParaRPr lang="en-GB" sz="900" kern="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a:t>50 mg every 12 hours</a:t>
                      </a: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a:t>50 mg 2.day</a:t>
                      </a:r>
                      <a:endParaRPr lang="en-US" sz="9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a:t>50 mg (10 mL), 2/day, orally or via PEG-tubes</a:t>
                      </a: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t>Intravenous infusion </a:t>
                      </a:r>
                      <a:r>
                        <a:rPr lang="en-US" sz="90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Then 10 days on /14-day periods, followed by 14-day off (Cycles 2-6).</a:t>
                      </a:r>
                      <a:endParaRPr lang="en-GB" sz="900"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a:t>100 mg IT</a:t>
                      </a:r>
                      <a:r>
                        <a:rPr lang="en-US" sz="900"/>
                        <a:t> (15 mL) per dose</a:t>
                      </a:r>
                    </a:p>
                    <a:p>
                      <a:pPr marL="171450" indent="-171450">
                        <a:buFont typeface="Arial" panose="020B0604020202020204" pitchFamily="34" charset="0"/>
                        <a:buChar char="•"/>
                      </a:pPr>
                      <a:r>
                        <a:rPr lang="en-US" sz="900" b="1"/>
                        <a:t>3 loading doses</a:t>
                      </a:r>
                      <a:r>
                        <a:rPr lang="en-US" sz="900"/>
                        <a:t>, then </a:t>
                      </a:r>
                      <a:r>
                        <a:rPr lang="en-US" sz="900" b="1"/>
                        <a:t>q28 days</a:t>
                      </a:r>
                      <a:r>
                        <a:rPr lang="en-US" sz="90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a:latin typeface="+mj-lt"/>
                        </a:rPr>
                        <a:t>WAC Price </a:t>
                      </a:r>
                    </a:p>
                    <a:p>
                      <a:pPr algn="ctr"/>
                      <a:r>
                        <a:rPr lang="en-US" sz="1100" b="1">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a:latin typeface="+mj-lt"/>
                        </a:rPr>
                        <a:t>US Sales</a:t>
                      </a:r>
                      <a:r>
                        <a:rPr lang="en-US" sz="1100" b="1" baseline="3000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a:solidFill>
                            <a:schemeClr val="bg2">
                              <a:lumMod val="10000"/>
                            </a:schemeClr>
                          </a:solidFill>
                          <a:latin typeface="+mn-lt"/>
                          <a:ea typeface="+mn-ea"/>
                          <a:cs typeface="Angsana New" panose="02020603050405020304" pitchFamily="18" charset="-34"/>
                        </a:rPr>
                        <a:t>~ $576 M </a:t>
                      </a:r>
                      <a:r>
                        <a:rPr lang="en-GB" sz="900" kern="0" err="1">
                          <a:solidFill>
                            <a:schemeClr val="bg2">
                              <a:lumMod val="10000"/>
                            </a:schemeClr>
                          </a:solidFill>
                          <a:latin typeface="+mn-lt"/>
                          <a:ea typeface="+mn-ea"/>
                          <a:cs typeface="Angsana New" panose="02020603050405020304" pitchFamily="18" charset="-34"/>
                        </a:rPr>
                        <a:t>Radicava</a:t>
                      </a:r>
                      <a:r>
                        <a:rPr lang="en-GB" sz="900" kern="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a:solidFill>
                            <a:schemeClr val="tx1"/>
                          </a:solidFill>
                          <a:effectLst/>
                          <a:latin typeface="+mj-lt"/>
                        </a:rPr>
                        <a:t>Standardized</a:t>
                      </a:r>
                      <a:r>
                        <a:rPr lang="en-US" sz="1200" b="0" i="0" u="none" strike="noStrike">
                          <a:solidFill>
                            <a:schemeClr val="tx1"/>
                          </a:solidFill>
                          <a:effectLst/>
                          <a:latin typeface="+mj-lt"/>
                        </a:rPr>
                        <a:t> </a:t>
                      </a:r>
                      <a:r>
                        <a:rPr lang="en-US" sz="1200" b="1" i="0" u="none" strike="noStrike">
                          <a:solidFill>
                            <a:schemeClr val="tx1"/>
                          </a:solidFill>
                          <a:effectLst/>
                          <a:latin typeface="+mj-lt"/>
                        </a:rPr>
                        <a:t>endpoint</a:t>
                      </a:r>
                      <a:r>
                        <a:rPr lang="en-US" sz="1200" b="0" i="0" u="none" strike="noStrike">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a:solidFill>
                            <a:schemeClr val="accent2">
                              <a:lumMod val="75000"/>
                            </a:schemeClr>
                          </a:solidFill>
                        </a:rPr>
                        <a:t>Score </a:t>
                      </a:r>
                      <a:r>
                        <a:rPr lang="en-US" sz="1200" b="1">
                          <a:solidFill>
                            <a:schemeClr val="accent2">
                              <a:lumMod val="75000"/>
                            </a:schemeClr>
                          </a:solidFill>
                        </a:rPr>
                        <a:t>naturally decreases as ALS progresses</a:t>
                      </a:r>
                      <a:endParaRPr lang="en-US" sz="1200" b="1" i="0" u="none" strike="noStrike">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a:solidFill>
                            <a:schemeClr val="tx1"/>
                          </a:solidFill>
                          <a:effectLst/>
                          <a:latin typeface="+mj-lt"/>
                        </a:rPr>
                        <a:t>Strongly </a:t>
                      </a:r>
                      <a:r>
                        <a:rPr lang="en-US" sz="1200" b="1" i="0" u="none" strike="noStrike">
                          <a:solidFill>
                            <a:schemeClr val="tx1"/>
                          </a:solidFill>
                          <a:effectLst/>
                          <a:latin typeface="+mj-lt"/>
                        </a:rPr>
                        <a:t>correlates</a:t>
                      </a:r>
                      <a:r>
                        <a:rPr lang="en-US" sz="1200" b="0" i="0" u="none" strike="noStrike">
                          <a:solidFill>
                            <a:schemeClr val="tx1"/>
                          </a:solidFill>
                          <a:effectLst/>
                          <a:latin typeface="+mj-lt"/>
                        </a:rPr>
                        <a:t> with </a:t>
                      </a:r>
                      <a:r>
                        <a:rPr lang="en-US" sz="1200" b="1" i="0" u="none" strike="noStrike">
                          <a:solidFill>
                            <a:schemeClr val="tx1"/>
                          </a:solidFill>
                          <a:effectLst/>
                          <a:latin typeface="+mj-lt"/>
                        </a:rPr>
                        <a:t>survival</a:t>
                      </a:r>
                      <a:r>
                        <a:rPr lang="en-US" sz="1200" b="0" i="0" u="none" strike="noStrike">
                          <a:solidFill>
                            <a:schemeClr val="tx1"/>
                          </a:solidFill>
                          <a:effectLst/>
                          <a:latin typeface="+mj-lt"/>
                        </a:rPr>
                        <a:t> and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p>
                      <a:pPr marL="171450" indent="-171450">
                        <a:spcAft>
                          <a:spcPts val="600"/>
                        </a:spcAft>
                        <a:buFont typeface="Arial" panose="020B0604020202020204" pitchFamily="34" charset="0"/>
                        <a:buChar char="•"/>
                      </a:pPr>
                      <a:r>
                        <a:rPr lang="en-US" sz="1200"/>
                        <a:t>A 4-point decline over ~4 months may mean loss of independent walking or feeding</a:t>
                      </a:r>
                    </a:p>
                    <a:p>
                      <a:pPr marL="171450" indent="-171450">
                        <a:spcAft>
                          <a:spcPts val="600"/>
                        </a:spcAft>
                        <a:buFont typeface="Arial" panose="020B0604020202020204" pitchFamily="34" charset="0"/>
                        <a:buChar char="•"/>
                      </a:pPr>
                      <a:r>
                        <a:rPr lang="en-US" sz="1200" b="1">
                          <a:solidFill>
                            <a:schemeClr val="accent4">
                              <a:lumMod val="75000"/>
                            </a:schemeClr>
                          </a:solidFill>
                        </a:rPr>
                        <a:t>Slower decline </a:t>
                      </a:r>
                      <a:r>
                        <a:rPr lang="en-US" sz="120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a:solidFill>
                            <a:schemeClr val="tx2">
                              <a:lumMod val="40000"/>
                              <a:lumOff val="60000"/>
                            </a:schemeClr>
                          </a:solidFill>
                        </a:rPr>
                        <a:t>Muscle twitches in the arm, leg, shoulder, or tongue</a:t>
                      </a:r>
                    </a:p>
                    <a:p>
                      <a:pPr marL="0" indent="0">
                        <a:spcBef>
                          <a:spcPts val="200"/>
                        </a:spcBef>
                        <a:buFontTx/>
                        <a:buNone/>
                      </a:pPr>
                      <a:r>
                        <a:rPr lang="en-US" sz="1600">
                          <a:solidFill>
                            <a:schemeClr val="tx2">
                              <a:lumMod val="40000"/>
                              <a:lumOff val="60000"/>
                            </a:schemeClr>
                          </a:solidFill>
                        </a:rPr>
                        <a:t>Muscle cramps</a:t>
                      </a:r>
                    </a:p>
                    <a:p>
                      <a:pPr marL="0" indent="0">
                        <a:spcBef>
                          <a:spcPts val="200"/>
                        </a:spcBef>
                        <a:buFontTx/>
                        <a:buNone/>
                      </a:pPr>
                      <a:r>
                        <a:rPr lang="en-US" sz="1600">
                          <a:solidFill>
                            <a:schemeClr val="tx2">
                              <a:lumMod val="40000"/>
                              <a:lumOff val="60000"/>
                            </a:schemeClr>
                          </a:solidFill>
                        </a:rPr>
                        <a:t>Tight and stiff muscles (spasticity)</a:t>
                      </a:r>
                    </a:p>
                    <a:p>
                      <a:pPr marL="0" indent="0">
                        <a:spcBef>
                          <a:spcPts val="200"/>
                        </a:spcBef>
                        <a:buFontTx/>
                        <a:buNone/>
                      </a:pPr>
                      <a:r>
                        <a:rPr lang="en-US" sz="1600">
                          <a:solidFill>
                            <a:schemeClr val="tx2">
                              <a:lumMod val="40000"/>
                              <a:lumOff val="60000"/>
                            </a:schemeClr>
                          </a:solidFill>
                        </a:rPr>
                        <a:t>Muscle weakness affecting an arm, a leg, or the neck</a:t>
                      </a:r>
                    </a:p>
                    <a:p>
                      <a:pPr marL="0" indent="0">
                        <a:spcBef>
                          <a:spcPts val="200"/>
                        </a:spcBef>
                        <a:buFontTx/>
                        <a:buNone/>
                      </a:pPr>
                      <a:r>
                        <a:rPr lang="en-US" sz="1600">
                          <a:solidFill>
                            <a:schemeClr val="tx2">
                              <a:lumMod val="40000"/>
                              <a:lumOff val="60000"/>
                            </a:schemeClr>
                          </a:solidFill>
                        </a:rPr>
                        <a:t>Slurred and nasal speech</a:t>
                      </a:r>
                    </a:p>
                    <a:p>
                      <a:pPr marL="0" indent="0">
                        <a:spcBef>
                          <a:spcPts val="200"/>
                        </a:spcBef>
                        <a:buFontTx/>
                        <a:buNone/>
                      </a:pPr>
                      <a:r>
                        <a:rPr lang="en-US" sz="1600">
                          <a:solidFill>
                            <a:schemeClr val="tx2">
                              <a:lumMod val="40000"/>
                              <a:lumOff val="60000"/>
                            </a:schemeClr>
                          </a:solidFill>
                        </a:rPr>
                        <a:t>Difficulty chewing or swallowing</a:t>
                      </a:r>
                    </a:p>
                    <a:p>
                      <a:pPr marL="0" indent="0">
                        <a:spcBef>
                          <a:spcPts val="200"/>
                        </a:spcBef>
                        <a:buFontTx/>
                        <a:buNone/>
                      </a:pPr>
                      <a:r>
                        <a:rPr lang="en-US" sz="1600">
                          <a:solidFill>
                            <a:schemeClr val="tx2"/>
                          </a:solidFill>
                        </a:rPr>
                        <a:t>Chewing food and swallowing (dysphagia)</a:t>
                      </a:r>
                    </a:p>
                    <a:p>
                      <a:pPr marL="0" indent="0">
                        <a:spcBef>
                          <a:spcPts val="200"/>
                        </a:spcBef>
                        <a:buFontTx/>
                        <a:buNone/>
                      </a:pPr>
                      <a:r>
                        <a:rPr lang="en-US" sz="1600">
                          <a:solidFill>
                            <a:schemeClr val="tx2"/>
                          </a:solidFill>
                        </a:rPr>
                        <a:t>Drooling (sialorrhea)</a:t>
                      </a:r>
                    </a:p>
                    <a:p>
                      <a:pPr marL="0" indent="0">
                        <a:spcBef>
                          <a:spcPts val="200"/>
                        </a:spcBef>
                        <a:buFontTx/>
                        <a:buNone/>
                      </a:pPr>
                      <a:r>
                        <a:rPr lang="en-US" sz="1600">
                          <a:solidFill>
                            <a:schemeClr val="tx2"/>
                          </a:solidFill>
                        </a:rPr>
                        <a:t>Speaking or forming words (dysarthria)</a:t>
                      </a:r>
                    </a:p>
                    <a:p>
                      <a:pPr marL="0" indent="0">
                        <a:spcBef>
                          <a:spcPts val="200"/>
                        </a:spcBef>
                        <a:buFontTx/>
                        <a:buNone/>
                      </a:pPr>
                      <a:r>
                        <a:rPr lang="en-US" sz="1600">
                          <a:solidFill>
                            <a:schemeClr val="tx2"/>
                          </a:solidFill>
                        </a:rPr>
                        <a:t>Breathing (dyspnea)</a:t>
                      </a:r>
                    </a:p>
                    <a:p>
                      <a:pPr marL="0" indent="0">
                        <a:spcBef>
                          <a:spcPts val="200"/>
                        </a:spcBef>
                        <a:buFontTx/>
                        <a:buNone/>
                      </a:pPr>
                      <a:r>
                        <a:rPr lang="en-US" sz="1600">
                          <a:solidFill>
                            <a:schemeClr val="tx2"/>
                          </a:solidFill>
                        </a:rPr>
                        <a:t>Unintended crying, laughing, or other emotional displays (pseudobulbar symptoms)</a:t>
                      </a:r>
                    </a:p>
                    <a:p>
                      <a:pPr marL="0" indent="0">
                        <a:spcBef>
                          <a:spcPts val="200"/>
                        </a:spcBef>
                        <a:buFontTx/>
                        <a:buNone/>
                      </a:pPr>
                      <a:r>
                        <a:rPr lang="en-US" sz="1600">
                          <a:solidFill>
                            <a:schemeClr val="tx2"/>
                          </a:solidFill>
                        </a:rPr>
                        <a:t>Constipation</a:t>
                      </a:r>
                    </a:p>
                    <a:p>
                      <a:pPr marL="0" indent="0">
                        <a:spcBef>
                          <a:spcPts val="200"/>
                        </a:spcBef>
                        <a:buFontTx/>
                        <a:buNone/>
                      </a:pPr>
                      <a:r>
                        <a:rPr lang="en-US" sz="1600">
                          <a:solidFill>
                            <a:schemeClr val="tx2"/>
                          </a:solidFill>
                        </a:rPr>
                        <a:t>Maintaining a healthy weight and getting enough nutrients</a:t>
                      </a:r>
                    </a:p>
                    <a:p>
                      <a:pPr marL="0" indent="0">
                        <a:buFont typeface="Arial" panose="020B0604020202020204" pitchFamily="34" charset="0"/>
                        <a:buNone/>
                      </a:pPr>
                      <a:r>
                        <a:rPr lang="en-US" sz="160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a:solidFill>
                          <a:schemeClr val="bg1">
                            <a:lumMod val="50000"/>
                          </a:schemeClr>
                        </a:solidFill>
                      </a:endParaRPr>
                    </a:p>
                    <a:p>
                      <a:pPr marL="285750" indent="-285750">
                        <a:buFont typeface="Arial" panose="020B0604020202020204" pitchFamily="34" charset="0"/>
                        <a:buChar char="•"/>
                      </a:pPr>
                      <a:endParaRPr lang="en-US" sz="160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a:solidFill>
                  <a:srgbClr val="002F6C"/>
                </a:solidFill>
              </a:rPr>
              <a:t>Amyotrophic lateral sclerosis: </a:t>
            </a:r>
            <a:r>
              <a:rPr lang="en-US" b="0"/>
              <a:t>Disease O</a:t>
            </a:r>
            <a:r>
              <a:rPr lang="en-US" altLang="zh-CN" b="0"/>
              <a:t>verview</a:t>
            </a:r>
            <a:endParaRPr lang="en-US" b="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a:solidFill>
                  <a:srgbClr val="002F6C"/>
                </a:solidFill>
              </a:rPr>
              <a:t>Pathophysiology and Epidemiology</a:t>
            </a:r>
          </a:p>
          <a:p>
            <a:pPr>
              <a:spcBef>
                <a:spcPts val="600"/>
              </a:spcBef>
            </a:pPr>
            <a:r>
              <a:rPr lang="en-US" sz="1400">
                <a:solidFill>
                  <a:schemeClr val="tx2"/>
                </a:solidFill>
              </a:rPr>
              <a:t>ALS is caused by </a:t>
            </a:r>
            <a:r>
              <a:rPr lang="en-US" sz="1400" b="1">
                <a:solidFill>
                  <a:schemeClr val="tx2"/>
                </a:solidFill>
              </a:rPr>
              <a:t>motor neuron degeneration in the brain and spinal cord.</a:t>
            </a:r>
          </a:p>
          <a:p>
            <a:pPr>
              <a:spcBef>
                <a:spcPts val="600"/>
              </a:spcBef>
            </a:pPr>
            <a:r>
              <a:rPr lang="en-US" sz="1400">
                <a:solidFill>
                  <a:schemeClr val="tx2"/>
                </a:solidFill>
              </a:rPr>
              <a:t>Only about 10% of cases are familial; </a:t>
            </a:r>
            <a:r>
              <a:rPr lang="en-US" sz="1400" b="1">
                <a:solidFill>
                  <a:schemeClr val="tx2"/>
                </a:solidFill>
              </a:rPr>
              <a:t>90% are sporadic.</a:t>
            </a:r>
            <a:r>
              <a:rPr lang="en-US" sz="1400" b="1" baseline="30000">
                <a:solidFill>
                  <a:schemeClr val="tx2"/>
                </a:solidFill>
              </a:rPr>
              <a:t>1</a:t>
            </a:r>
          </a:p>
          <a:p>
            <a:pPr>
              <a:spcBef>
                <a:spcPts val="600"/>
              </a:spcBef>
              <a:spcAft>
                <a:spcPts val="1200"/>
              </a:spcAft>
            </a:pPr>
            <a:r>
              <a:rPr lang="en-US" sz="1400">
                <a:solidFill>
                  <a:schemeClr val="tx2"/>
                </a:solidFill>
              </a:rPr>
              <a:t>There are about </a:t>
            </a:r>
            <a:r>
              <a:rPr lang="en-US" sz="1400" b="1">
                <a:solidFill>
                  <a:schemeClr val="tx2"/>
                </a:solidFill>
              </a:rPr>
              <a:t>34,000 prevalent cases in the USA.</a:t>
            </a:r>
            <a:r>
              <a:rPr lang="en-US" sz="1400" b="1" baseline="30000">
                <a:solidFill>
                  <a:schemeClr val="tx2"/>
                </a:solidFill>
              </a:rPr>
              <a:t>1</a:t>
            </a:r>
            <a:endParaRPr lang="en-US" sz="1400" b="1">
              <a:solidFill>
                <a:schemeClr val="tx2"/>
              </a:solidFill>
            </a:endParaRPr>
          </a:p>
          <a:p>
            <a:pPr marL="0" indent="0">
              <a:spcBef>
                <a:spcPts val="600"/>
              </a:spcBef>
              <a:buNone/>
            </a:pPr>
            <a:r>
              <a:rPr lang="en-US" sz="1400" b="1">
                <a:solidFill>
                  <a:schemeClr val="tx2"/>
                </a:solidFill>
              </a:rPr>
              <a:t>S</a:t>
            </a:r>
            <a:r>
              <a:rPr lang="en-US" altLang="zh-CN" sz="1400" b="1">
                <a:solidFill>
                  <a:schemeClr val="tx2"/>
                </a:solidFill>
              </a:rPr>
              <a:t>ymptoms</a:t>
            </a:r>
            <a:endParaRPr lang="en-US" sz="1400" b="1">
              <a:solidFill>
                <a:schemeClr val="tx2"/>
              </a:solidFill>
            </a:endParaRPr>
          </a:p>
          <a:p>
            <a:pPr>
              <a:spcBef>
                <a:spcPts val="600"/>
              </a:spcBef>
            </a:pPr>
            <a:r>
              <a:rPr lang="en-US" sz="1400" b="1">
                <a:solidFill>
                  <a:schemeClr val="tx2"/>
                </a:solidFill>
              </a:rPr>
              <a:t>Gradual loss of motor control </a:t>
            </a:r>
            <a:r>
              <a:rPr lang="en-US" sz="1400">
                <a:solidFill>
                  <a:schemeClr val="tx2"/>
                </a:solidFill>
              </a:rPr>
              <a:t>affecting the arms, legs, face, and respiratory muscles.</a:t>
            </a:r>
          </a:p>
          <a:p>
            <a:pPr>
              <a:spcBef>
                <a:spcPts val="600"/>
              </a:spcBef>
            </a:pPr>
            <a:r>
              <a:rPr lang="en-US" sz="1400" b="1">
                <a:solidFill>
                  <a:schemeClr val="tx2"/>
                </a:solidFill>
              </a:rPr>
              <a:t>Symptom onset and pattern of spread vary </a:t>
            </a:r>
            <a:r>
              <a:rPr lang="en-US" sz="1400">
                <a:solidFill>
                  <a:schemeClr val="tx2"/>
                </a:solidFill>
              </a:rPr>
              <a:t>among patients, typically beginning in the limbs or bulbar region.</a:t>
            </a:r>
          </a:p>
          <a:p>
            <a:pPr>
              <a:spcBef>
                <a:spcPts val="600"/>
              </a:spcBef>
              <a:spcAft>
                <a:spcPts val="1200"/>
              </a:spcAft>
            </a:pPr>
            <a:r>
              <a:rPr lang="en-US" sz="1400" b="1">
                <a:solidFill>
                  <a:schemeClr val="tx2"/>
                </a:solidFill>
              </a:rPr>
              <a:t>Symptoms worsen over time</a:t>
            </a:r>
            <a:r>
              <a:rPr lang="en-US" sz="1400">
                <a:solidFill>
                  <a:schemeClr val="tx2"/>
                </a:solidFill>
              </a:rPr>
              <a:t>, resulting in paralysis while cognitive functions usually remain intact.</a:t>
            </a:r>
          </a:p>
          <a:p>
            <a:pPr marL="0" indent="0">
              <a:spcBef>
                <a:spcPts val="600"/>
              </a:spcBef>
              <a:buNone/>
            </a:pPr>
            <a:r>
              <a:rPr lang="en-US" sz="1400" b="1">
                <a:solidFill>
                  <a:schemeClr val="tx2"/>
                </a:solidFill>
              </a:rPr>
              <a:t>Prognosis</a:t>
            </a:r>
          </a:p>
          <a:p>
            <a:pPr marL="342900" indent="-342900">
              <a:spcBef>
                <a:spcPts val="600"/>
              </a:spcBef>
            </a:pPr>
            <a:r>
              <a:rPr lang="en-US" sz="1400">
                <a:solidFill>
                  <a:schemeClr val="tx2"/>
                </a:solidFill>
              </a:rPr>
              <a:t>Symptoms usually </a:t>
            </a:r>
            <a:r>
              <a:rPr lang="en-US" sz="1400" b="1">
                <a:solidFill>
                  <a:schemeClr val="tx2"/>
                </a:solidFill>
              </a:rPr>
              <a:t>first develop between</a:t>
            </a:r>
            <a:r>
              <a:rPr lang="en-US" sz="1400">
                <a:solidFill>
                  <a:schemeClr val="tx2"/>
                </a:solidFill>
              </a:rPr>
              <a:t> </a:t>
            </a:r>
            <a:r>
              <a:rPr lang="en-US" sz="1400" b="1">
                <a:solidFill>
                  <a:schemeClr val="tx2"/>
                </a:solidFill>
              </a:rPr>
              <a:t>ages of 55 - 75</a:t>
            </a:r>
            <a:r>
              <a:rPr lang="en-US" sz="1400" b="1" baseline="30000">
                <a:solidFill>
                  <a:schemeClr val="tx2"/>
                </a:solidFill>
              </a:rPr>
              <a:t>2</a:t>
            </a:r>
          </a:p>
          <a:p>
            <a:pPr marL="342900" indent="-342900">
              <a:spcBef>
                <a:spcPts val="600"/>
              </a:spcBef>
            </a:pPr>
            <a:r>
              <a:rPr lang="en-US" sz="1400">
                <a:solidFill>
                  <a:schemeClr val="tx2"/>
                </a:solidFill>
              </a:rPr>
              <a:t>Average </a:t>
            </a:r>
            <a:r>
              <a:rPr lang="en-US" sz="1400" b="1">
                <a:solidFill>
                  <a:schemeClr val="tx2"/>
                </a:solidFill>
              </a:rPr>
              <a:t>survival time following diagnosis </a:t>
            </a:r>
            <a:r>
              <a:rPr lang="en-US" sz="1400">
                <a:solidFill>
                  <a:schemeClr val="tx2"/>
                </a:solidFill>
              </a:rPr>
              <a:t>is </a:t>
            </a:r>
            <a:r>
              <a:rPr lang="en-US" sz="1400" b="1">
                <a:solidFill>
                  <a:schemeClr val="tx2"/>
                </a:solidFill>
              </a:rPr>
              <a:t>3 years</a:t>
            </a:r>
            <a:r>
              <a:rPr lang="en-US" altLang="zh-CN" sz="1400" baseline="30000">
                <a:solidFill>
                  <a:schemeClr val="tx2"/>
                </a:solidFill>
              </a:rPr>
              <a:t>3</a:t>
            </a:r>
            <a:r>
              <a:rPr lang="en-US" sz="1400" b="1">
                <a:solidFill>
                  <a:schemeClr val="tx2"/>
                </a:solidFill>
              </a:rPr>
              <a:t>:</a:t>
            </a:r>
          </a:p>
          <a:p>
            <a:pPr marL="617220" lvl="1" indent="-342900">
              <a:spcBef>
                <a:spcPts val="600"/>
              </a:spcBef>
            </a:pPr>
            <a:r>
              <a:rPr lang="en-US">
                <a:solidFill>
                  <a:schemeClr val="tx2"/>
                </a:solidFill>
              </a:rPr>
              <a:t>20% of patients survive 5 </a:t>
            </a:r>
            <a:r>
              <a:rPr lang="en-US" altLang="zh-CN">
                <a:solidFill>
                  <a:schemeClr val="tx2"/>
                </a:solidFill>
              </a:rPr>
              <a:t>years</a:t>
            </a:r>
            <a:r>
              <a:rPr lang="en-US" altLang="zh-CN" baseline="30000">
                <a:solidFill>
                  <a:schemeClr val="tx2"/>
                </a:solidFill>
              </a:rPr>
              <a:t>3</a:t>
            </a:r>
          </a:p>
          <a:p>
            <a:pPr marL="617220" lvl="1" indent="-342900">
              <a:spcBef>
                <a:spcPts val="600"/>
              </a:spcBef>
            </a:pPr>
            <a:r>
              <a:rPr lang="en-US">
                <a:solidFill>
                  <a:schemeClr val="tx2"/>
                </a:solidFill>
              </a:rPr>
              <a:t>10% survive 10 years</a:t>
            </a:r>
            <a:r>
              <a:rPr lang="en-US" altLang="zh-CN" baseline="30000">
                <a:solidFill>
                  <a:schemeClr val="tx2"/>
                </a:solidFill>
              </a:rPr>
              <a:t>3</a:t>
            </a:r>
            <a:endParaRPr lang="en-US">
              <a:solidFill>
                <a:schemeClr val="tx2"/>
              </a:solidFill>
            </a:endParaRPr>
          </a:p>
          <a:p>
            <a:pPr marL="617220" lvl="1" indent="-342900">
              <a:spcBef>
                <a:spcPts val="600"/>
              </a:spcBef>
            </a:pPr>
            <a:r>
              <a:rPr lang="en-US">
                <a:solidFill>
                  <a:schemeClr val="tx2"/>
                </a:solidFill>
              </a:rPr>
              <a:t>5% survive </a:t>
            </a:r>
            <a:r>
              <a:rPr lang="zh-CN" altLang="en-US">
                <a:solidFill>
                  <a:schemeClr val="tx2"/>
                </a:solidFill>
              </a:rPr>
              <a:t>≥ </a:t>
            </a:r>
            <a:r>
              <a:rPr lang="en-US">
                <a:solidFill>
                  <a:schemeClr val="tx2"/>
                </a:solidFill>
              </a:rPr>
              <a:t>20 years </a:t>
            </a:r>
            <a:r>
              <a:rPr lang="en-US" baseline="30000">
                <a:solidFill>
                  <a:schemeClr val="tx2"/>
                </a:solidFill>
              </a:rPr>
              <a:t>3</a:t>
            </a:r>
          </a:p>
          <a:p>
            <a:pPr>
              <a:spcBef>
                <a:spcPts val="600"/>
              </a:spcBef>
            </a:pPr>
            <a:endParaRPr lang="en-US" sz="140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&lt;50%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a:solidFill>
                    <a:schemeClr val="tx1"/>
                  </a:solidFill>
                </a:rPr>
                <a:t>Turning in Bed</a:t>
              </a:r>
            </a:p>
            <a:p>
              <a:pPr marL="118872" indent="-731520"/>
              <a:r>
                <a:rPr lang="en-US" sz="1050" b="1">
                  <a:solidFill>
                    <a:schemeClr val="tx1"/>
                  </a:solidFill>
                </a:rPr>
                <a:t>4 </a:t>
              </a:r>
              <a:r>
                <a:rPr lang="en-US" sz="1050">
                  <a:solidFill>
                    <a:schemeClr val="tx1"/>
                  </a:solidFill>
                </a:rPr>
                <a:t>Normal</a:t>
              </a:r>
            </a:p>
            <a:p>
              <a:pPr marL="118872" indent="-731520"/>
              <a:r>
                <a:rPr lang="en-US" sz="1050" b="1">
                  <a:solidFill>
                    <a:schemeClr val="tx1"/>
                  </a:solidFill>
                </a:rPr>
                <a:t>3 </a:t>
              </a:r>
              <a:r>
                <a:rPr lang="en-US" sz="1050">
                  <a:solidFill>
                    <a:schemeClr val="tx1"/>
                  </a:solidFill>
                </a:rPr>
                <a:t>Somewhat slow and clumsy, but no help needed</a:t>
              </a:r>
            </a:p>
            <a:p>
              <a:pPr marL="118872" indent="-731520"/>
              <a:r>
                <a:rPr lang="en-US" sz="1050" b="1">
                  <a:solidFill>
                    <a:schemeClr val="tx1"/>
                  </a:solidFill>
                </a:rPr>
                <a:t>2 </a:t>
              </a:r>
              <a:r>
                <a:rPr lang="en-US" sz="1050">
                  <a:solidFill>
                    <a:schemeClr val="tx1"/>
                  </a:solidFill>
                </a:rPr>
                <a:t>Can turn alone or adjust sheets, but with great difficulty</a:t>
              </a:r>
            </a:p>
            <a:p>
              <a:pPr marL="118872" indent="-731520"/>
              <a:r>
                <a:rPr lang="en-US" sz="1050" b="1">
                  <a:solidFill>
                    <a:schemeClr val="tx1"/>
                  </a:solidFill>
                </a:rPr>
                <a:t>1</a:t>
              </a:r>
              <a:r>
                <a:rPr lang="en-US" sz="1050">
                  <a:solidFill>
                    <a:schemeClr val="tx1"/>
                  </a:solidFill>
                </a:rPr>
                <a:t> Can initiate, but not turn or adjust sheets alone</a:t>
              </a:r>
            </a:p>
            <a:p>
              <a:pPr marL="118872" indent="-731520"/>
              <a:r>
                <a:rPr lang="en-US" sz="1050" b="1">
                  <a:solidFill>
                    <a:schemeClr val="tx1"/>
                  </a:solidFill>
                </a:rPr>
                <a:t>0</a:t>
              </a:r>
              <a:r>
                <a:rPr lang="en-US" sz="1050">
                  <a:solidFill>
                    <a:schemeClr val="tx1"/>
                  </a:solidFill>
                </a:rPr>
                <a:t> Helpless</a:t>
              </a:r>
            </a:p>
            <a:p>
              <a:pPr marL="91440">
                <a:spcBef>
                  <a:spcPts val="1200"/>
                </a:spcBef>
                <a:spcAft>
                  <a:spcPts val="600"/>
                </a:spcAft>
              </a:pPr>
              <a:r>
                <a:rPr lang="en-US" sz="1050" b="1">
                  <a:solidFill>
                    <a:schemeClr val="tx1"/>
                  </a:solidFill>
                </a:rPr>
                <a:t>Walking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ambulation difficulties</a:t>
              </a:r>
            </a:p>
            <a:p>
              <a:pPr marL="118872" indent="-731520"/>
              <a:r>
                <a:rPr lang="en-US" sz="1050" b="1">
                  <a:solidFill>
                    <a:schemeClr val="tx1"/>
                  </a:solidFill>
                </a:rPr>
                <a:t>2</a:t>
              </a:r>
              <a:r>
                <a:rPr lang="en-US" sz="1050">
                  <a:solidFill>
                    <a:schemeClr val="tx1"/>
                  </a:solidFill>
                </a:rPr>
                <a:t> Walks with assistance</a:t>
              </a:r>
            </a:p>
            <a:p>
              <a:pPr marL="118872" indent="-731520"/>
              <a:r>
                <a:rPr lang="en-US" sz="1050" b="1">
                  <a:solidFill>
                    <a:schemeClr val="tx1"/>
                  </a:solidFill>
                </a:rPr>
                <a:t>1</a:t>
              </a:r>
              <a:r>
                <a:rPr lang="en-US" sz="1050">
                  <a:solidFill>
                    <a:schemeClr val="tx1"/>
                  </a:solidFill>
                </a:rPr>
                <a:t> Non-ambulatory functional movement  only</a:t>
              </a:r>
            </a:p>
            <a:p>
              <a:pPr marL="118872" indent="-731520"/>
              <a:r>
                <a:rPr lang="en-US" sz="1050" b="1">
                  <a:solidFill>
                    <a:schemeClr val="tx1"/>
                  </a:solidFill>
                </a:rPr>
                <a:t>0</a:t>
              </a:r>
              <a:r>
                <a:rPr lang="en-US" sz="1050">
                  <a:solidFill>
                    <a:schemeClr val="tx1"/>
                  </a:solidFill>
                </a:rPr>
                <a:t> No purposeful leg movement</a:t>
              </a:r>
            </a:p>
            <a:p>
              <a:pPr marL="91440">
                <a:spcBef>
                  <a:spcPts val="1200"/>
                </a:spcBef>
                <a:spcAft>
                  <a:spcPts val="600"/>
                </a:spcAft>
              </a:pPr>
              <a:r>
                <a:rPr lang="en-US" sz="1050" b="1">
                  <a:solidFill>
                    <a:schemeClr val="tx1"/>
                  </a:solidFill>
                </a:rPr>
                <a:t>Climbing Stairs</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a:t>
              </a:r>
            </a:p>
            <a:p>
              <a:pPr marL="118872" indent="-731520"/>
              <a:r>
                <a:rPr lang="en-US" sz="1050" b="1">
                  <a:solidFill>
                    <a:schemeClr val="tx1"/>
                  </a:solidFill>
                </a:rPr>
                <a:t>2</a:t>
              </a:r>
              <a:r>
                <a:rPr lang="en-US" sz="1050">
                  <a:solidFill>
                    <a:schemeClr val="tx1"/>
                  </a:solidFill>
                </a:rPr>
                <a:t> Mild unsteadiness or fatigue</a:t>
              </a:r>
            </a:p>
            <a:p>
              <a:pPr marL="118872" indent="-731520"/>
              <a:r>
                <a:rPr lang="en-US" sz="1050" b="1">
                  <a:solidFill>
                    <a:schemeClr val="tx1"/>
                  </a:solidFill>
                </a:rPr>
                <a:t>1</a:t>
              </a:r>
              <a:r>
                <a:rPr lang="en-US" sz="1050">
                  <a:solidFill>
                    <a:schemeClr val="tx1"/>
                  </a:solidFill>
                </a:rPr>
                <a:t> Needs assistance</a:t>
              </a:r>
            </a:p>
            <a:p>
              <a:pPr marL="118872" indent="-731520"/>
              <a:r>
                <a:rPr lang="en-US" sz="1050" b="1">
                  <a:solidFill>
                    <a:schemeClr val="tx1"/>
                  </a:solidFill>
                </a:rPr>
                <a:t>0</a:t>
              </a:r>
              <a:r>
                <a:rPr lang="en-US" sz="105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a:solidFill>
                    <a:schemeClr val="tx1"/>
                  </a:solidFill>
                </a:rPr>
                <a:t>Dyspnea</a:t>
              </a:r>
            </a:p>
            <a:p>
              <a:pPr marL="118872" indent="-731520"/>
              <a:r>
                <a:rPr lang="en-US" sz="1050" b="1">
                  <a:solidFill>
                    <a:schemeClr val="tx1"/>
                  </a:solidFill>
                </a:rPr>
                <a:t>4</a:t>
              </a:r>
              <a:r>
                <a:rPr lang="en-US" sz="1050">
                  <a:solidFill>
                    <a:schemeClr val="tx1"/>
                  </a:solidFill>
                </a:rPr>
                <a:t> None</a:t>
              </a:r>
            </a:p>
            <a:p>
              <a:pPr marL="118872" indent="-731520"/>
              <a:r>
                <a:rPr lang="en-US" sz="1050" b="1">
                  <a:solidFill>
                    <a:schemeClr val="tx1"/>
                  </a:solidFill>
                </a:rPr>
                <a:t>3</a:t>
              </a:r>
              <a:r>
                <a:rPr lang="en-US" sz="1050">
                  <a:solidFill>
                    <a:schemeClr val="tx1"/>
                  </a:solidFill>
                </a:rPr>
                <a:t> Occurs when walking</a:t>
              </a:r>
            </a:p>
            <a:p>
              <a:pPr marL="118872" indent="-731520"/>
              <a:r>
                <a:rPr lang="en-US" sz="1050" b="1">
                  <a:solidFill>
                    <a:schemeClr val="tx1"/>
                  </a:solidFill>
                </a:rPr>
                <a:t>2</a:t>
              </a:r>
              <a:r>
                <a:rPr lang="en-US" sz="1050">
                  <a:solidFill>
                    <a:schemeClr val="tx1"/>
                  </a:solidFill>
                </a:rPr>
                <a:t> Occurs with one or more of the following: eating, bathing, dressing (ADL)</a:t>
              </a:r>
            </a:p>
            <a:p>
              <a:pPr marL="118872" indent="-731520"/>
              <a:r>
                <a:rPr lang="en-US" sz="1050" b="1">
                  <a:solidFill>
                    <a:schemeClr val="tx1"/>
                  </a:solidFill>
                </a:rPr>
                <a:t>1</a:t>
              </a:r>
              <a:r>
                <a:rPr lang="en-US" sz="105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a:solidFill>
                    <a:schemeClr val="tx1"/>
                  </a:solidFill>
                </a:rPr>
                <a:t>Orthopnea</a:t>
              </a:r>
            </a:p>
            <a:p>
              <a:pPr marL="118872" indent="-731520"/>
              <a:r>
                <a:rPr lang="en-US" sz="1050" b="1">
                  <a:solidFill>
                    <a:schemeClr val="tx1"/>
                  </a:solidFill>
                </a:rPr>
                <a:t>4</a:t>
              </a:r>
              <a:r>
                <a:rPr lang="en-US" sz="1050">
                  <a:solidFill>
                    <a:schemeClr val="tx1"/>
                  </a:solidFill>
                </a:rPr>
                <a:t> None</a:t>
              </a:r>
            </a:p>
            <a:p>
              <a:pPr marL="118872" indent="-731520"/>
              <a:r>
                <a:rPr lang="en-US" sz="1050" b="1">
                  <a:solidFill>
                    <a:schemeClr val="tx1"/>
                  </a:solidFill>
                </a:rPr>
                <a:t>3</a:t>
              </a:r>
              <a:r>
                <a:rPr lang="en-US" sz="1050">
                  <a:solidFill>
                    <a:schemeClr val="tx1"/>
                  </a:solidFill>
                </a:rPr>
                <a:t> Some difficulty sleeping at night due to shortness of breath. Does not routinely use more than two pillows</a:t>
              </a:r>
            </a:p>
            <a:p>
              <a:pPr marL="118872" indent="-731520"/>
              <a:r>
                <a:rPr lang="en-US" sz="1050" b="1">
                  <a:solidFill>
                    <a:schemeClr val="tx1"/>
                  </a:solidFill>
                </a:rPr>
                <a:t>2</a:t>
              </a:r>
              <a:r>
                <a:rPr lang="en-US" sz="1050">
                  <a:solidFill>
                    <a:schemeClr val="tx1"/>
                  </a:solidFill>
                </a:rPr>
                <a:t> Needs extra pillow in order to sleep (more than two)</a:t>
              </a:r>
            </a:p>
            <a:p>
              <a:pPr marL="118872" indent="-731520"/>
              <a:r>
                <a:rPr lang="en-US" sz="1050" b="1">
                  <a:solidFill>
                    <a:schemeClr val="tx1"/>
                  </a:solidFill>
                </a:rPr>
                <a:t>1</a:t>
              </a:r>
              <a:r>
                <a:rPr lang="en-US" sz="1050">
                  <a:solidFill>
                    <a:schemeClr val="tx1"/>
                  </a:solidFill>
                </a:rPr>
                <a:t> Can only sleep sitting up</a:t>
              </a:r>
            </a:p>
            <a:p>
              <a:pPr marL="118872" indent="-731520"/>
              <a:r>
                <a:rPr lang="en-US" sz="1050" b="1">
                  <a:solidFill>
                    <a:schemeClr val="tx1"/>
                  </a:solidFill>
                </a:rPr>
                <a:t>0</a:t>
              </a:r>
              <a:r>
                <a:rPr lang="en-US" sz="1050">
                  <a:solidFill>
                    <a:schemeClr val="tx1"/>
                  </a:solidFill>
                </a:rPr>
                <a:t> Unable to sleep</a:t>
              </a:r>
            </a:p>
            <a:p>
              <a:pPr marL="91440">
                <a:spcBef>
                  <a:spcPts val="1200"/>
                </a:spcBef>
                <a:spcAft>
                  <a:spcPts val="600"/>
                </a:spcAft>
              </a:pPr>
              <a:r>
                <a:rPr lang="en-US" sz="1050" b="1">
                  <a:solidFill>
                    <a:schemeClr val="tx1"/>
                  </a:solidFill>
                </a:rPr>
                <a:t>Respiratory Insufficiency</a:t>
              </a:r>
            </a:p>
            <a:p>
              <a:pPr marL="118872" indent="-731520"/>
              <a:r>
                <a:rPr lang="en-US" sz="1050" b="1">
                  <a:solidFill>
                    <a:schemeClr val="tx1"/>
                  </a:solidFill>
                </a:rPr>
                <a:t>4</a:t>
              </a:r>
              <a:r>
                <a:rPr lang="en-US" sz="1050">
                  <a:solidFill>
                    <a:schemeClr val="tx1"/>
                  </a:solidFill>
                </a:rPr>
                <a:t> None</a:t>
              </a:r>
            </a:p>
            <a:p>
              <a:pPr marL="118872" indent="-731520"/>
              <a:r>
                <a:rPr lang="en-US" sz="1050" b="1">
                  <a:solidFill>
                    <a:schemeClr val="tx1"/>
                  </a:solidFill>
                </a:rPr>
                <a:t>3</a:t>
              </a:r>
              <a:r>
                <a:rPr lang="en-US" sz="1050">
                  <a:solidFill>
                    <a:schemeClr val="tx1"/>
                  </a:solidFill>
                </a:rPr>
                <a:t> Intermittent use of BiPAP</a:t>
              </a:r>
            </a:p>
            <a:p>
              <a:pPr marL="118872" indent="-731520"/>
              <a:r>
                <a:rPr lang="en-US" sz="1050" b="1">
                  <a:solidFill>
                    <a:schemeClr val="tx1"/>
                  </a:solidFill>
                </a:rPr>
                <a:t>2</a:t>
              </a:r>
              <a:r>
                <a:rPr lang="en-US" sz="1050">
                  <a:solidFill>
                    <a:schemeClr val="tx1"/>
                  </a:solidFill>
                </a:rPr>
                <a:t> Continuous use of BiPAP</a:t>
              </a:r>
            </a:p>
            <a:p>
              <a:pPr marL="118872" indent="-731520"/>
              <a:r>
                <a:rPr lang="en-US" sz="1050" b="1">
                  <a:solidFill>
                    <a:schemeClr val="tx1"/>
                  </a:solidFill>
                </a:rPr>
                <a:t>1</a:t>
              </a:r>
              <a:r>
                <a:rPr lang="en-US" sz="1050">
                  <a:solidFill>
                    <a:schemeClr val="tx1"/>
                  </a:solidFill>
                </a:rPr>
                <a:t> Continuous use of BiPAP during the night and day</a:t>
              </a:r>
            </a:p>
            <a:p>
              <a:pPr marL="118872" indent="-731520"/>
              <a:r>
                <a:rPr lang="en-US" sz="1050" b="1">
                  <a:solidFill>
                    <a:schemeClr val="tx1"/>
                  </a:solidFill>
                </a:rPr>
                <a:t>0</a:t>
              </a:r>
              <a:r>
                <a:rPr lang="en-US" sz="105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&lt;50%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Late-Stage ALS </a:t>
                      </a:r>
                      <a:r>
                        <a:rPr lang="en-US" sz="1000" b="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a:t>
            </a:r>
            <a:r>
              <a:rPr lang="en-US" altLang="zh-CN" sz="700">
                <a:solidFill>
                  <a:srgbClr val="3F4344"/>
                </a:solidFill>
                <a:latin typeface="Arial"/>
              </a:rPr>
              <a:t>: ALSRFS-R illustrative photo from </a:t>
            </a:r>
            <a:r>
              <a:rPr lang="en-US" altLang="zh-CN" sz="700" err="1">
                <a:solidFill>
                  <a:srgbClr val="3F4344"/>
                </a:solidFill>
                <a:latin typeface="Arial"/>
              </a:rPr>
              <a:t>Amylyx</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a:solidFill>
                            <a:schemeClr val="tx1"/>
                          </a:solidFill>
                          <a:effectLst/>
                          <a:latin typeface="+mj-lt"/>
                        </a:rPr>
                        <a:t>Standardized</a:t>
                      </a:r>
                      <a:r>
                        <a:rPr lang="en-US" sz="1200" b="0" i="0" u="none" strike="noStrike">
                          <a:solidFill>
                            <a:schemeClr val="tx1"/>
                          </a:solidFill>
                          <a:effectLst/>
                          <a:latin typeface="+mj-lt"/>
                        </a:rPr>
                        <a:t> </a:t>
                      </a:r>
                      <a:r>
                        <a:rPr lang="en-US" sz="1200" b="1" i="0" u="none" strike="noStrike">
                          <a:solidFill>
                            <a:schemeClr val="tx1"/>
                          </a:solidFill>
                          <a:effectLst/>
                          <a:latin typeface="+mj-lt"/>
                        </a:rPr>
                        <a:t>endpoint</a:t>
                      </a:r>
                      <a:r>
                        <a:rPr lang="en-US" sz="1200" b="0" i="0" u="none" strike="noStrike">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a:solidFill>
                            <a:schemeClr val="tx1"/>
                          </a:solidFill>
                        </a:rPr>
                        <a:t>Score </a:t>
                      </a:r>
                      <a:r>
                        <a:rPr lang="en-US" sz="1200" b="1">
                          <a:solidFill>
                            <a:schemeClr val="tx1"/>
                          </a:solidFill>
                        </a:rPr>
                        <a:t>naturally decreases </a:t>
                      </a:r>
                      <a:r>
                        <a:rPr lang="en-US" sz="1200" b="0">
                          <a:solidFill>
                            <a:schemeClr val="tx1"/>
                          </a:solidFill>
                        </a:rPr>
                        <a:t>as ALS </a:t>
                      </a:r>
                      <a:r>
                        <a:rPr lang="en-US" sz="1200" b="1">
                          <a:solidFill>
                            <a:schemeClr val="tx1"/>
                          </a:solidFill>
                        </a:rPr>
                        <a:t>progresses</a:t>
                      </a:r>
                      <a:endParaRPr lang="en-US" sz="1200" b="1" i="0" u="none" strike="noStrike">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a:solidFill>
                            <a:schemeClr val="tx1"/>
                          </a:solidFill>
                          <a:effectLst/>
                          <a:latin typeface="+mj-lt"/>
                        </a:rPr>
                        <a:t>Mean decline ≈ 1 point/month </a:t>
                      </a:r>
                      <a:r>
                        <a:rPr lang="en-US" sz="1200" b="0" i="0" u="none" strike="noStrike">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a:solidFill>
                            <a:schemeClr val="tx1"/>
                          </a:solidFill>
                          <a:effectLst/>
                          <a:latin typeface="+mj-lt"/>
                        </a:rPr>
                        <a:t>Strongly </a:t>
                      </a:r>
                      <a:r>
                        <a:rPr lang="en-US" sz="1200" b="1" i="0" u="none" strike="noStrike">
                          <a:solidFill>
                            <a:schemeClr val="tx1"/>
                          </a:solidFill>
                          <a:effectLst/>
                          <a:latin typeface="+mj-lt"/>
                        </a:rPr>
                        <a:t>correlates</a:t>
                      </a:r>
                      <a:r>
                        <a:rPr lang="en-US" sz="1200" b="0" i="0" u="none" strike="noStrike">
                          <a:solidFill>
                            <a:schemeClr val="tx1"/>
                          </a:solidFill>
                          <a:effectLst/>
                          <a:latin typeface="+mj-lt"/>
                        </a:rPr>
                        <a:t> with </a:t>
                      </a:r>
                      <a:r>
                        <a:rPr lang="en-US" sz="1200" b="1" i="0" u="none" strike="noStrike">
                          <a:solidFill>
                            <a:schemeClr val="tx1"/>
                          </a:solidFill>
                          <a:effectLst/>
                          <a:latin typeface="+mj-lt"/>
                        </a:rPr>
                        <a:t>survival</a:t>
                      </a:r>
                      <a:r>
                        <a:rPr lang="en-US" sz="1200" b="0" i="0" u="none" strike="noStrike">
                          <a:solidFill>
                            <a:schemeClr val="tx1"/>
                          </a:solidFill>
                          <a:effectLst/>
                          <a:latin typeface="+mj-lt"/>
                        </a:rPr>
                        <a:t> and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p>
                      <a:pPr marL="171450" indent="-171450">
                        <a:spcAft>
                          <a:spcPts val="600"/>
                        </a:spcAft>
                        <a:buFont typeface="Arial" panose="020B0604020202020204" pitchFamily="34" charset="0"/>
                        <a:buChar char="•"/>
                      </a:pPr>
                      <a:r>
                        <a:rPr lang="en-US" sz="1200"/>
                        <a:t>A 4-point decline over ~4 months may mean loss of independent walking or feeding</a:t>
                      </a:r>
                    </a:p>
                    <a:p>
                      <a:pPr marL="171450" indent="-171450">
                        <a:spcAft>
                          <a:spcPts val="600"/>
                        </a:spcAft>
                        <a:buFont typeface="Arial" panose="020B0604020202020204" pitchFamily="34" charset="0"/>
                        <a:buChar char="•"/>
                      </a:pPr>
                      <a:r>
                        <a:rPr lang="en-US" sz="1200" b="1">
                          <a:solidFill>
                            <a:schemeClr val="tx1"/>
                          </a:solidFill>
                        </a:rPr>
                        <a:t>Slower decline </a:t>
                      </a:r>
                      <a:r>
                        <a:rPr lang="en-US" sz="120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indent="182880"/>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r>
              <a:rPr lang="en-US" sz="600" b="0" i="1">
                <a:solidFill>
                  <a:schemeClr val="accent1"/>
                </a:solidFill>
                <a:latin typeface="Arial"/>
              </a:rPr>
              <a:t> FOR ALSFRS-R INTERPRETATION</a:t>
            </a:r>
            <a:endParaRPr kumimoji="0" lang="en-US" sz="600" b="0" i="1" u="none" strike="noStrike" kern="0" cap="none" spc="0" normalizeH="0" baseline="0" noProof="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&lt;50%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 </a:t>
            </a:r>
            <a:r>
              <a:rPr lang="en-US" altLang="zh-CN" sz="700">
                <a:solidFill>
                  <a:srgbClr val="3F4344"/>
                </a:solidFill>
                <a:latin typeface="Arial"/>
              </a:rPr>
              <a:t>Many studies mentioned it, see e.g., </a:t>
            </a:r>
            <a:r>
              <a:rPr lang="en-US" altLang="zh-CN" sz="700" err="1">
                <a:solidFill>
                  <a:srgbClr val="3F4344"/>
                </a:solidFill>
                <a:latin typeface="Arial"/>
              </a:rPr>
              <a:t>Iazzolino</a:t>
            </a:r>
            <a:r>
              <a:rPr lang="en-US" altLang="zh-CN" sz="70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a:solidFill>
                            <a:srgbClr val="5E6968"/>
                          </a:solidFill>
                        </a:rPr>
                        <a:t>Bulbar</a:t>
                      </a:r>
                      <a:r>
                        <a:rPr lang="en-US" sz="1200" b="1"/>
                        <a:t>, </a:t>
                      </a:r>
                      <a:r>
                        <a:rPr lang="en-US" sz="1200" b="1">
                          <a:solidFill>
                            <a:srgbClr val="DC8033"/>
                          </a:solidFill>
                        </a:rPr>
                        <a:t>Fine motor</a:t>
                      </a:r>
                      <a:r>
                        <a:rPr lang="en-US" sz="1200" b="1"/>
                        <a:t>, </a:t>
                      </a:r>
                      <a:r>
                        <a:rPr lang="en-US" sz="1200" b="1">
                          <a:solidFill>
                            <a:srgbClr val="70A4B6"/>
                          </a:solidFill>
                        </a:rPr>
                        <a:t>Gross motor</a:t>
                      </a:r>
                      <a:r>
                        <a:rPr lang="en-US" sz="1200" b="1"/>
                        <a:t>, </a:t>
                      </a:r>
                      <a:r>
                        <a:rPr lang="en-US" sz="1200" b="1">
                          <a:solidFill>
                            <a:srgbClr val="DAC67C"/>
                          </a:solidFill>
                        </a:rPr>
                        <a:t>Respiratory</a:t>
                      </a:r>
                      <a:endParaRPr lang="en-US" sz="1200" b="1"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a:solidFill>
                            <a:schemeClr val="tx1"/>
                          </a:solidFill>
                          <a:effectLst/>
                          <a:latin typeface="+mj-lt"/>
                        </a:rPr>
                        <a:t>Standardized</a:t>
                      </a:r>
                      <a:r>
                        <a:rPr lang="en-US" sz="1200" b="0" i="0" u="none" strike="noStrike">
                          <a:solidFill>
                            <a:schemeClr val="tx1"/>
                          </a:solidFill>
                          <a:effectLst/>
                          <a:latin typeface="+mj-lt"/>
                        </a:rPr>
                        <a:t> </a:t>
                      </a:r>
                      <a:r>
                        <a:rPr lang="en-US" sz="1200" b="1" i="0" u="none" strike="noStrike">
                          <a:solidFill>
                            <a:schemeClr val="tx1"/>
                          </a:solidFill>
                          <a:effectLst/>
                          <a:latin typeface="+mj-lt"/>
                        </a:rPr>
                        <a:t>endpoint</a:t>
                      </a:r>
                      <a:r>
                        <a:rPr lang="en-US" sz="1200" b="0" i="0" u="none" strike="noStrike">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a:solidFill>
                            <a:schemeClr val="tx1"/>
                          </a:solidFill>
                        </a:rPr>
                        <a:t>Score </a:t>
                      </a:r>
                      <a:r>
                        <a:rPr lang="en-US" sz="1200" b="1">
                          <a:solidFill>
                            <a:schemeClr val="tx1"/>
                          </a:solidFill>
                        </a:rPr>
                        <a:t>naturally decreases </a:t>
                      </a:r>
                      <a:r>
                        <a:rPr lang="en-US" sz="1200" b="0">
                          <a:solidFill>
                            <a:schemeClr val="tx1"/>
                          </a:solidFill>
                        </a:rPr>
                        <a:t>as ALS </a:t>
                      </a:r>
                      <a:r>
                        <a:rPr lang="en-US" sz="1200" b="1">
                          <a:solidFill>
                            <a:schemeClr val="tx1"/>
                          </a:solidFill>
                        </a:rPr>
                        <a:t>progresses</a:t>
                      </a:r>
                      <a:endParaRPr lang="en-US" sz="1200" b="1" i="0" u="none" strike="noStrike">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a:solidFill>
                            <a:schemeClr val="tx1"/>
                          </a:solidFill>
                          <a:effectLst/>
                          <a:latin typeface="+mj-lt"/>
                        </a:rPr>
                        <a:t>Mean decline ≈ 1 point/month </a:t>
                      </a:r>
                      <a:r>
                        <a:rPr lang="en-US" sz="1200" b="0" i="0" u="none" strike="noStrike">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a:solidFill>
                            <a:schemeClr val="tx1"/>
                          </a:solidFill>
                          <a:effectLst/>
                          <a:latin typeface="+mj-lt"/>
                        </a:rPr>
                        <a:t>Strongly </a:t>
                      </a:r>
                      <a:r>
                        <a:rPr lang="en-US" sz="1200" b="1" i="0" u="none" strike="noStrike">
                          <a:solidFill>
                            <a:schemeClr val="tx1"/>
                          </a:solidFill>
                          <a:effectLst/>
                          <a:latin typeface="+mj-lt"/>
                        </a:rPr>
                        <a:t>correlates</a:t>
                      </a:r>
                      <a:r>
                        <a:rPr lang="en-US" sz="1200" b="0" i="0" u="none" strike="noStrike">
                          <a:solidFill>
                            <a:schemeClr val="tx1"/>
                          </a:solidFill>
                          <a:effectLst/>
                          <a:latin typeface="+mj-lt"/>
                        </a:rPr>
                        <a:t> with </a:t>
                      </a:r>
                      <a:r>
                        <a:rPr lang="en-US" sz="1200" b="1" i="0" u="none" strike="noStrike">
                          <a:solidFill>
                            <a:schemeClr val="tx1"/>
                          </a:solidFill>
                          <a:effectLst/>
                          <a:latin typeface="+mj-lt"/>
                        </a:rPr>
                        <a:t>survival</a:t>
                      </a:r>
                      <a:r>
                        <a:rPr lang="en-US" sz="1200" b="0" i="0" u="none" strike="noStrike">
                          <a:solidFill>
                            <a:schemeClr val="tx1"/>
                          </a:solidFill>
                          <a:effectLst/>
                          <a:latin typeface="+mj-lt"/>
                        </a:rPr>
                        <a:t> and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p>
                      <a:pPr marL="171450" indent="-171450">
                        <a:spcAft>
                          <a:spcPts val="600"/>
                        </a:spcAft>
                        <a:buFont typeface="Arial" panose="020B0604020202020204" pitchFamily="34" charset="0"/>
                        <a:buChar char="•"/>
                      </a:pPr>
                      <a:r>
                        <a:rPr lang="en-US" sz="1200"/>
                        <a:t>A 4-point decline over ~4 months may mean loss of independent walking or feeding</a:t>
                      </a:r>
                    </a:p>
                    <a:p>
                      <a:pPr marL="171450" indent="-171450">
                        <a:spcAft>
                          <a:spcPts val="600"/>
                        </a:spcAft>
                        <a:buFont typeface="Arial" panose="020B0604020202020204" pitchFamily="34" charset="0"/>
                        <a:buChar char="•"/>
                      </a:pPr>
                      <a:r>
                        <a:rPr lang="en-US" sz="1200" b="1">
                          <a:solidFill>
                            <a:schemeClr val="tx1"/>
                          </a:solidFill>
                        </a:rPr>
                        <a:t>Slower decline </a:t>
                      </a:r>
                      <a:r>
                        <a:rPr lang="en-US" sz="120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5.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8.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9.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Props1.xml><?xml version="1.0" encoding="utf-8"?>
<ds:datastoreItem xmlns:ds="http://schemas.openxmlformats.org/officeDocument/2006/customXml" ds:itemID="{39574331-84BD-4B84-9C19-AF3819EF9D25}">
  <ds:schemaRefs>
    <ds:schemaRef ds:uri="http://www.plsfix.com/xml"/>
  </ds:schemaRefs>
</ds:datastoreItem>
</file>

<file path=customXml/itemProps2.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558EBE55-4A88-470E-AC4B-01BAAA058480}">
  <ds:schemaRefs>
    <ds:schemaRef ds:uri="http://www.plsfix.com/xml"/>
  </ds:schemaRefs>
</ds:datastoreItem>
</file>

<file path=customXml/itemProps5.xml><?xml version="1.0" encoding="utf-8"?>
<ds:datastoreItem xmlns:ds="http://schemas.openxmlformats.org/officeDocument/2006/customXml" ds:itemID="{94E2C528-5CF8-48BF-B7F6-A936FAA77D13}">
  <ds:schemaRefs>
    <ds:schemaRef ds:uri="c40748d8-3082-4089-99b4-09272b415e1f"/>
    <ds:schemaRef ds:uri="e5d7288e-fd47-4b8f-bda7-84d5b168c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6BAEEEAF-65D6-48D5-BF66-14B0624A1761}">
  <ds:schemaRefs>
    <ds:schemaRef ds:uri="http://www.plsfix.com/xml"/>
  </ds:schemaRefs>
</ds:datastoreItem>
</file>

<file path=customXml/itemProps7.xml><?xml version="1.0" encoding="utf-8"?>
<ds:datastoreItem xmlns:ds="http://schemas.openxmlformats.org/officeDocument/2006/customXml" ds:itemID="{DA4D3105-485B-4D40-ACB3-E011B96F37AB}">
  <ds:schemaRefs>
    <ds:schemaRef ds:uri="http://purl.org/dc/terms/"/>
    <ds:schemaRef ds:uri="c40748d8-3082-4089-99b4-09272b415e1f"/>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e5d7288e-fd47-4b8f-bda7-84d5b168c232"/>
    <ds:schemaRef ds:uri="http://schemas.microsoft.com/sharepoint/v3"/>
    <ds:schemaRef ds:uri="http://purl.org/dc/dcmitype/"/>
  </ds:schemaRefs>
</ds:datastoreItem>
</file>

<file path=customXml/itemProps8.xml><?xml version="1.0" encoding="utf-8"?>
<ds:datastoreItem xmlns:ds="http://schemas.openxmlformats.org/officeDocument/2006/customXml" ds:itemID="{4B09454F-41E1-447C-9179-9B6E8D213B84}">
  <ds:schemaRefs>
    <ds:schemaRef ds:uri="http://www.plsfix.com/xml"/>
  </ds:schemaRefs>
</ds:datastoreItem>
</file>

<file path=customXml/itemProps9.xml><?xml version="1.0" encoding="utf-8"?>
<ds:datastoreItem xmlns:ds="http://schemas.openxmlformats.org/officeDocument/2006/customXml" ds:itemID="{7874937E-8293-46D4-A336-465497285876}">
  <ds:schemaRefs>
    <ds:schemaRef ds:uri="http://www.plsfix.com/xml"/>
  </ds:schemaRefs>
</ds:datastoreItem>
</file>

<file path=docProps/app.xml><?xml version="1.0" encoding="utf-8"?>
<Properties xmlns="http://schemas.openxmlformats.org/officeDocument/2006/extended-properties" xmlns:vt="http://schemas.openxmlformats.org/officeDocument/2006/docPropsVTypes">
  <TotalTime>0</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2</cp:revision>
  <dcterms:created xsi:type="dcterms:W3CDTF">2025-10-28T16:29:59Z</dcterms:created>
  <dcterms:modified xsi:type="dcterms:W3CDTF">2025-11-15T21:35:32Z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